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8" r:id="rId2"/>
    <p:sldId id="387" r:id="rId3"/>
    <p:sldId id="388" r:id="rId4"/>
    <p:sldId id="389" r:id="rId5"/>
    <p:sldId id="391" r:id="rId6"/>
    <p:sldId id="361" r:id="rId7"/>
    <p:sldId id="364" r:id="rId8"/>
    <p:sldId id="392" r:id="rId9"/>
    <p:sldId id="393" r:id="rId10"/>
    <p:sldId id="400" r:id="rId11"/>
    <p:sldId id="401" r:id="rId12"/>
    <p:sldId id="406" r:id="rId13"/>
    <p:sldId id="408" r:id="rId14"/>
    <p:sldId id="402" r:id="rId15"/>
    <p:sldId id="407" r:id="rId16"/>
    <p:sldId id="405" r:id="rId17"/>
    <p:sldId id="409" r:id="rId18"/>
    <p:sldId id="39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9667" autoAdjust="0"/>
  </p:normalViewPr>
  <p:slideViewPr>
    <p:cSldViewPr snapToGrid="0">
      <p:cViewPr varScale="1">
        <p:scale>
          <a:sx n="81" d="100"/>
          <a:sy n="81" d="100"/>
        </p:scale>
        <p:origin x="-162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Relationship Id="rId2" Type="http://schemas.microsoft.com/office/2011/relationships/chartStyle" Target="style1.xml"/><Relationship Id="rId3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.kent.ac.uk\dfs\sspssr\sspssr-research%20projects\Extending%20Working%20Life\Mariska's%20analyses\Project%20Heejung%20-%20flexible%20work\Paper2\2016-08-10effect%20sizes%20for%20paper.xlsx" TargetMode="External"/><Relationship Id="rId2" Type="http://schemas.microsoft.com/office/2011/relationships/chartStyle" Target="style2.xml"/><Relationship Id="rId3" Type="http://schemas.microsoft.com/office/2011/relationships/chartColorStyle" Target="colors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d.kent.ac.uk\dfs\sspssr\sspssr-research%20projects\Extending%20Working%20Life\Mariska's%20analyses\Project%20Heejung%20-%20flexible%20work\Paper2\2016-08-10effect%20sizes%20for%20paper.xlsx" TargetMode="External"/><Relationship Id="rId2" Type="http://schemas.microsoft.com/office/2011/relationships/chartStyle" Target="style3.xml"/><Relationship Id="rId3" Type="http://schemas.microsoft.com/office/2011/relationships/chartColorStyle" Target="colors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GB"/>
              <a:t>Predicted Probability Working Any Overtime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'any overtime'!$B$9</c:f>
              <c:strCache>
                <c:ptCount val="1"/>
                <c:pt idx="0">
                  <c:v>men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'any overtime'!$A$10:$A$13</c:f>
              <c:strCache>
                <c:ptCount val="4"/>
                <c:pt idx="0">
                  <c:v>no time autonomy</c:v>
                </c:pt>
                <c:pt idx="1">
                  <c:v>a little time autonomy</c:v>
                </c:pt>
                <c:pt idx="2">
                  <c:v>some time autonomy</c:v>
                </c:pt>
                <c:pt idx="3">
                  <c:v>a lot of time autonomy</c:v>
                </c:pt>
              </c:strCache>
            </c:strRef>
          </c:cat>
          <c:val>
            <c:numRef>
              <c:f>'any overtime'!$B$10:$B$13</c:f>
              <c:numCache>
                <c:formatCode>General</c:formatCode>
                <c:ptCount val="4"/>
                <c:pt idx="0">
                  <c:v>46.0</c:v>
                </c:pt>
                <c:pt idx="1">
                  <c:v>55.0</c:v>
                </c:pt>
                <c:pt idx="2">
                  <c:v>57.0</c:v>
                </c:pt>
                <c:pt idx="3">
                  <c:v>55.0</c:v>
                </c:pt>
              </c:numCache>
            </c:numRef>
          </c:val>
        </c:ser>
        <c:ser>
          <c:idx val="1"/>
          <c:order val="1"/>
          <c:tx>
            <c:strRef>
              <c:f>'any overtime'!$C$9</c:f>
              <c:strCache>
                <c:ptCount val="1"/>
                <c:pt idx="0">
                  <c:v>women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'any overtime'!$A$10:$A$13</c:f>
              <c:strCache>
                <c:ptCount val="4"/>
                <c:pt idx="0">
                  <c:v>no time autonomy</c:v>
                </c:pt>
                <c:pt idx="1">
                  <c:v>a little time autonomy</c:v>
                </c:pt>
                <c:pt idx="2">
                  <c:v>some time autonomy</c:v>
                </c:pt>
                <c:pt idx="3">
                  <c:v>a lot of time autonomy</c:v>
                </c:pt>
              </c:strCache>
            </c:strRef>
          </c:cat>
          <c:val>
            <c:numRef>
              <c:f>'any overtime'!$C$10:$C$13</c:f>
              <c:numCache>
                <c:formatCode>General</c:formatCode>
                <c:ptCount val="4"/>
                <c:pt idx="0">
                  <c:v>36.0</c:v>
                </c:pt>
                <c:pt idx="1">
                  <c:v>44.0</c:v>
                </c:pt>
                <c:pt idx="2">
                  <c:v>45.0</c:v>
                </c:pt>
                <c:pt idx="3">
                  <c:v>42.0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045548888"/>
        <c:axId val="-2127888248"/>
      </c:barChart>
      <c:catAx>
        <c:axId val="2045548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27888248"/>
        <c:crosses val="autoZero"/>
        <c:auto val="1"/>
        <c:lblAlgn val="ctr"/>
        <c:lblOffset val="100"/>
        <c:noMultiLvlLbl val="0"/>
      </c:catAx>
      <c:valAx>
        <c:axId val="-2127888248"/>
        <c:scaling>
          <c:orientation val="minMax"/>
          <c:max val="100.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Likelihood working any overtime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5548888"/>
        <c:crosses val="autoZero"/>
        <c:crossBetween val="between"/>
        <c:minorUnit val="5.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/>
              <a:t>Percentage change in overtime hours based on how much time autonomy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'how much overtime'!$M$14</c:f>
              <c:strCache>
                <c:ptCount val="1"/>
                <c:pt idx="0">
                  <c:v>men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'how much overtime'!$L$15:$L$17</c:f>
              <c:strCache>
                <c:ptCount val="3"/>
                <c:pt idx="0">
                  <c:v>a little time autonomy</c:v>
                </c:pt>
                <c:pt idx="1">
                  <c:v>some time autonomy</c:v>
                </c:pt>
                <c:pt idx="2">
                  <c:v>a lot of time autonomy</c:v>
                </c:pt>
              </c:strCache>
            </c:strRef>
          </c:cat>
          <c:val>
            <c:numRef>
              <c:f>'how much overtime'!$M$15:$M$17</c:f>
              <c:numCache>
                <c:formatCode>General</c:formatCode>
                <c:ptCount val="3"/>
                <c:pt idx="0">
                  <c:v>8.723198170345165</c:v>
                </c:pt>
                <c:pt idx="1">
                  <c:v>11.20925268880877</c:v>
                </c:pt>
                <c:pt idx="2">
                  <c:v>19.47698826260811</c:v>
                </c:pt>
              </c:numCache>
            </c:numRef>
          </c:val>
        </c:ser>
        <c:ser>
          <c:idx val="1"/>
          <c:order val="1"/>
          <c:tx>
            <c:strRef>
              <c:f>'how much overtime'!$N$14</c:f>
              <c:strCache>
                <c:ptCount val="1"/>
                <c:pt idx="0">
                  <c:v>women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'how much overtime'!$L$15:$L$17</c:f>
              <c:strCache>
                <c:ptCount val="3"/>
                <c:pt idx="0">
                  <c:v>a little time autonomy</c:v>
                </c:pt>
                <c:pt idx="1">
                  <c:v>some time autonomy</c:v>
                </c:pt>
                <c:pt idx="2">
                  <c:v>a lot of time autonomy</c:v>
                </c:pt>
              </c:strCache>
            </c:strRef>
          </c:cat>
          <c:val>
            <c:numRef>
              <c:f>'how much overtime'!$N$15:$N$17</c:f>
              <c:numCache>
                <c:formatCode>General</c:formatCode>
                <c:ptCount val="3"/>
                <c:pt idx="0">
                  <c:v>6.17220867351367</c:v>
                </c:pt>
                <c:pt idx="1">
                  <c:v>10.38181333496682</c:v>
                </c:pt>
                <c:pt idx="2">
                  <c:v>18.8113434537967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2102469736"/>
        <c:axId val="2066849944"/>
      </c:barChart>
      <c:catAx>
        <c:axId val="-2102469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66849944"/>
        <c:crosses val="autoZero"/>
        <c:auto val="1"/>
        <c:lblAlgn val="ctr"/>
        <c:lblOffset val="100"/>
        <c:noMultiLvlLbl val="0"/>
      </c:catAx>
      <c:valAx>
        <c:axId val="2066849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Percentage change in hours overtime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2469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 smtClean="0"/>
              <a:t>Percentage change in earnings based on </a:t>
            </a:r>
          </a:p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dirty="0" smtClean="0"/>
              <a:t>ability to work from home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Earnings!$L$15</c:f>
              <c:strCache>
                <c:ptCount val="1"/>
                <c:pt idx="0">
                  <c:v>Ability to work from home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Earnings!$M$14:$N$14</c:f>
              <c:strCache>
                <c:ptCount val="2"/>
                <c:pt idx="0">
                  <c:v>men</c:v>
                </c:pt>
                <c:pt idx="1">
                  <c:v>women</c:v>
                </c:pt>
              </c:strCache>
            </c:strRef>
          </c:cat>
          <c:val>
            <c:numRef>
              <c:f>Earnings!$M$15:$N$15</c:f>
              <c:numCache>
                <c:formatCode>General</c:formatCode>
                <c:ptCount val="2"/>
                <c:pt idx="0">
                  <c:v>1.552914319827714</c:v>
                </c:pt>
                <c:pt idx="1">
                  <c:v>3.065229715335472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-2124500856"/>
        <c:axId val="-2103276632"/>
      </c:barChart>
      <c:catAx>
        <c:axId val="-2124500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03276632"/>
        <c:crosses val="autoZero"/>
        <c:auto val="1"/>
        <c:lblAlgn val="ctr"/>
        <c:lblOffset val="100"/>
        <c:noMultiLvlLbl val="0"/>
      </c:catAx>
      <c:valAx>
        <c:axId val="-2103276632"/>
        <c:scaling>
          <c:orientation val="minMax"/>
          <c:max val="10.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 smtClean="0"/>
                  <a:t>Percentage change in earnings</a:t>
                </a:r>
                <a:endParaRPr lang="en-GB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24500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0B296-F20B-4C2D-BB3F-3614CDDC5975}" type="datetimeFigureOut">
              <a:rPr lang="en-GB" smtClean="0"/>
              <a:t>07/09/16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FDB5DB-568E-4446-8C92-3AD5AB61CE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364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DB5DB-568E-4446-8C92-3AD5AB61CE7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21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We are not looking at part-time work</a:t>
            </a:r>
            <a:r>
              <a:rPr lang="en-GB" baseline="0" dirty="0" smtClean="0"/>
              <a:t> as much research is already done on that.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DB5DB-568E-4446-8C92-3AD5AB61CE7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92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But specific n differs between models!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DB5DB-568E-4446-8C92-3AD5AB61CE7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802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DB5DB-568E-4446-8C92-3AD5AB61CE7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7510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Based on general model,</a:t>
            </a:r>
            <a:r>
              <a:rPr lang="en-GB" baseline="0" dirty="0" smtClean="0"/>
              <a:t> not split out by parental status or working hours</a:t>
            </a:r>
          </a:p>
          <a:p>
            <a:r>
              <a:rPr lang="en-GB" baseline="0" dirty="0" smtClean="0"/>
              <a:t>Based on margins, predict(pu0)</a:t>
            </a:r>
          </a:p>
          <a:p>
            <a:r>
              <a:rPr lang="en-GB" dirty="0" smtClean="0"/>
              <a:t>Based on random effects model, keeping randomness at 0, hence</a:t>
            </a:r>
            <a:r>
              <a:rPr lang="en-GB" baseline="0" dirty="0" smtClean="0"/>
              <a:t> showing result for ‘average’ man and woman.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DB5DB-568E-4446-8C92-3AD5AB61CE7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3244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Based on general model,</a:t>
            </a:r>
            <a:r>
              <a:rPr lang="en-GB" baseline="0" dirty="0" smtClean="0"/>
              <a:t> not split out by parental status or working hours</a:t>
            </a:r>
          </a:p>
          <a:p>
            <a:r>
              <a:rPr lang="en-GB" dirty="0" smtClean="0"/>
              <a:t>Based on fixed effects model</a:t>
            </a:r>
          </a:p>
          <a:p>
            <a:r>
              <a:rPr lang="en-GB" dirty="0" smtClean="0"/>
              <a:t>Based on coefficients in this model</a:t>
            </a:r>
          </a:p>
          <a:p>
            <a:r>
              <a:rPr lang="en-GB" dirty="0" smtClean="0"/>
              <a:t>Reference category:</a:t>
            </a:r>
            <a:r>
              <a:rPr lang="en-GB" baseline="0" dirty="0" smtClean="0"/>
              <a:t> no time autonomy</a:t>
            </a:r>
          </a:p>
          <a:p>
            <a:r>
              <a:rPr lang="en-GB" baseline="0" dirty="0" smtClean="0"/>
              <a:t>Interpretation: men who gain a lot of time autonomy work about 20% more hours overtime.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DB5DB-568E-4446-8C92-3AD5AB61CE7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893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Based on general model,</a:t>
            </a:r>
            <a:r>
              <a:rPr lang="en-GB" baseline="0" dirty="0" smtClean="0"/>
              <a:t> not split out by parental status or working hours</a:t>
            </a:r>
          </a:p>
          <a:p>
            <a:r>
              <a:rPr lang="en-GB" dirty="0" smtClean="0"/>
              <a:t>Based on fixed effects model</a:t>
            </a:r>
          </a:p>
          <a:p>
            <a:r>
              <a:rPr lang="en-GB" dirty="0" smtClean="0"/>
              <a:t>Based on coefficients in this model</a:t>
            </a:r>
          </a:p>
          <a:p>
            <a:r>
              <a:rPr lang="en-GB" dirty="0" smtClean="0"/>
              <a:t>Reference category:</a:t>
            </a:r>
            <a:r>
              <a:rPr lang="en-GB" baseline="0" dirty="0" smtClean="0"/>
              <a:t> no ability to work from home</a:t>
            </a:r>
          </a:p>
          <a:p>
            <a:r>
              <a:rPr lang="en-GB" baseline="0" dirty="0" smtClean="0"/>
              <a:t>Interpretation: women who gain the ability to work from home earn about 3</a:t>
            </a:r>
            <a:r>
              <a:rPr lang="en-GB" baseline="0" smtClean="0"/>
              <a:t>% more. 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DB5DB-568E-4446-8C92-3AD5AB61CE76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706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DB5DB-568E-4446-8C92-3AD5AB61CE76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250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4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69199"/>
            <a:ext cx="7772400" cy="201936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738150"/>
            <a:ext cx="6858000" cy="12065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2361"/>
          <a:stretch/>
        </p:blipFill>
        <p:spPr>
          <a:xfrm>
            <a:off x="5226050" y="240256"/>
            <a:ext cx="3441700" cy="95250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0" y="5850455"/>
            <a:ext cx="9970718" cy="10075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2" descr="http://wafproject.org/wordpress/wp-content/uploads/ESRC-e1392454490497.gif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2581" y="5753750"/>
            <a:ext cx="865619" cy="717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wafproject.org/wordpress/wp-content/uploads/Kent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242" y="5741224"/>
            <a:ext cx="2444191" cy="785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463463" y="5881693"/>
            <a:ext cx="4108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tx2"/>
                </a:solidFill>
              </a:rPr>
              <a:t>wafproject.org |</a:t>
            </a:r>
            <a:r>
              <a:rPr lang="en-GB" sz="2400" baseline="0" dirty="0" smtClean="0">
                <a:solidFill>
                  <a:schemeClr val="tx2"/>
                </a:solidFill>
              </a:rPr>
              <a:t> @</a:t>
            </a:r>
            <a:r>
              <a:rPr lang="en-GB" sz="2400" baseline="0" dirty="0" err="1" smtClean="0">
                <a:solidFill>
                  <a:schemeClr val="tx2"/>
                </a:solidFill>
              </a:rPr>
              <a:t>WAFProject</a:t>
            </a:r>
            <a:endParaRPr lang="en-GB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094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3762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9887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0000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53227"/>
            <a:ext cx="7886700" cy="43776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28650" y="1339961"/>
            <a:ext cx="78867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25259" y="6275813"/>
            <a:ext cx="390689" cy="365125"/>
          </a:xfrm>
        </p:spPr>
        <p:txBody>
          <a:bodyPr/>
          <a:lstStyle/>
          <a:p>
            <a:fld id="{2D634768-FB5D-4519-9D48-C7F90BD22E18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41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5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6353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668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‹#›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1495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9762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2627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9284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909" y="6075123"/>
            <a:ext cx="653497" cy="65349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990578" y="6200432"/>
            <a:ext cx="543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dirty="0" smtClean="0">
                <a:solidFill>
                  <a:schemeClr val="tx2"/>
                </a:solidFill>
              </a:rPr>
              <a:t>wafproject.org | @</a:t>
            </a:r>
            <a:r>
              <a:rPr lang="en-GB" b="0" dirty="0" err="1" smtClean="0">
                <a:solidFill>
                  <a:schemeClr val="tx2"/>
                </a:solidFill>
              </a:rPr>
              <a:t>WAFProject</a:t>
            </a:r>
            <a:endParaRPr lang="en-GB" b="0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6220774"/>
            <a:ext cx="2079125" cy="36219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81" y="6275813"/>
            <a:ext cx="4282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D634768-FB5D-4519-9D48-C7F90BD22E1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45530" y="6176964"/>
            <a:ext cx="2052148" cy="463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634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chart" Target="../charts/char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4" Type="http://schemas.openxmlformats.org/officeDocument/2006/relationships/hyperlink" Target="mailto:m.f.j.van-der-horst@kent.ac.uk" TargetMode="External"/><Relationship Id="rId5" Type="http://schemas.openxmlformats.org/officeDocument/2006/relationships/hyperlink" Target="mailto:h.chung@kent.ac.uk" TargetMode="External"/><Relationship Id="rId6" Type="http://schemas.openxmlformats.org/officeDocument/2006/relationships/hyperlink" Target="http://www.heejungchung.com/" TargetMode="External"/><Relationship Id="rId7" Type="http://schemas.openxmlformats.org/officeDocument/2006/relationships/hyperlink" Target="http://www.wafproject.org/" TargetMode="External"/><Relationship Id="rId8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69199"/>
            <a:ext cx="7772400" cy="2443582"/>
          </a:xfrm>
        </p:spPr>
        <p:txBody>
          <a:bodyPr anchor="ctr">
            <a:normAutofit/>
          </a:bodyPr>
          <a:lstStyle/>
          <a:p>
            <a:r>
              <a:rPr lang="en-GB" sz="2800" b="1" dirty="0"/>
              <a:t>Gendered discrepancies in the outcomes of flexible working: the case of overtime and income in the UK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 smtClean="0"/>
              <a:t>WES conference 2016</a:t>
            </a:r>
            <a:br>
              <a:rPr lang="en-GB" sz="2800" dirty="0" smtClean="0"/>
            </a:br>
            <a:r>
              <a:rPr lang="en-GB" sz="2800" dirty="0" smtClean="0"/>
              <a:t>Leeds, UK</a:t>
            </a:r>
            <a:endParaRPr lang="en-GB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5872" y="4230167"/>
            <a:ext cx="2441542" cy="9259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GB" dirty="0" smtClean="0"/>
              <a:t>Heejung Chung      </a:t>
            </a:r>
          </a:p>
          <a:p>
            <a:pPr algn="l"/>
            <a:r>
              <a:rPr lang="en-GB" dirty="0" smtClean="0"/>
              <a:t>@</a:t>
            </a:r>
            <a:r>
              <a:rPr lang="en-GB" dirty="0" err="1" smtClean="0"/>
              <a:t>heejungchung</a:t>
            </a:r>
            <a:r>
              <a:rPr lang="en-GB" dirty="0" smtClean="0"/>
              <a:t> </a:t>
            </a:r>
          </a:p>
          <a:p>
            <a:pPr algn="l"/>
            <a:r>
              <a:rPr lang="en-GB" dirty="0" smtClean="0"/>
              <a:t>University of Kent</a:t>
            </a:r>
            <a:endParaRPr lang="en-GB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099900" y="4231401"/>
            <a:ext cx="2111604" cy="9259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 smtClean="0"/>
              <a:t>Mariska van der Horst</a:t>
            </a:r>
          </a:p>
          <a:p>
            <a:pPr algn="r"/>
            <a:r>
              <a:rPr lang="en-GB" dirty="0" smtClean="0"/>
              <a:t>@</a:t>
            </a:r>
            <a:r>
              <a:rPr lang="en-GB" dirty="0" err="1" smtClean="0"/>
              <a:t>MariskavdHorst</a:t>
            </a:r>
            <a:endParaRPr lang="en-GB" dirty="0" smtClean="0"/>
          </a:p>
          <a:p>
            <a:pPr algn="r"/>
            <a:r>
              <a:rPr lang="en-GB" dirty="0" smtClean="0"/>
              <a:t>University of Kent</a:t>
            </a:r>
            <a:endParaRPr lang="en-GB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143080" y="4230167"/>
            <a:ext cx="857839" cy="925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None/>
              <a:defRPr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6000" dirty="0" smtClean="0"/>
              <a:t>&amp;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2989828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Understanding Society waves 2 and 4</a:t>
            </a:r>
          </a:p>
          <a:p>
            <a:endParaRPr lang="en-GB" dirty="0"/>
          </a:p>
          <a:p>
            <a:r>
              <a:rPr lang="en-GB" dirty="0" smtClean="0"/>
              <a:t>Several selections</a:t>
            </a:r>
          </a:p>
          <a:p>
            <a:endParaRPr lang="en-GB" dirty="0"/>
          </a:p>
          <a:p>
            <a:r>
              <a:rPr lang="en-GB" dirty="0" smtClean="0"/>
              <a:t>3,621 men and 3,837 women </a:t>
            </a:r>
          </a:p>
          <a:p>
            <a:endParaRPr lang="en-GB" dirty="0"/>
          </a:p>
          <a:p>
            <a:r>
              <a:rPr lang="en-GB" dirty="0" smtClean="0"/>
              <a:t>Fixed and random effects models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748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Preliminary Results: Overtime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53227"/>
            <a:ext cx="8345668" cy="4611904"/>
          </a:xfrm>
        </p:spPr>
        <p:txBody>
          <a:bodyPr>
            <a:normAutofit fontScale="55000" lnSpcReduction="20000"/>
          </a:bodyPr>
          <a:lstStyle/>
          <a:p>
            <a:r>
              <a:rPr lang="en-GB" sz="4400" dirty="0"/>
              <a:t>Having time autonomy </a:t>
            </a:r>
            <a:r>
              <a:rPr lang="en-GB" sz="4400" dirty="0" smtClean="0"/>
              <a:t>positively </a:t>
            </a:r>
            <a:r>
              <a:rPr lang="en-GB" sz="4400" dirty="0"/>
              <a:t>related to the likelihood of working overtime and how much overtime people work. </a:t>
            </a:r>
            <a:endParaRPr lang="en-GB" sz="4400" dirty="0" smtClean="0"/>
          </a:p>
          <a:p>
            <a:endParaRPr lang="en-GB" dirty="0"/>
          </a:p>
          <a:p>
            <a:r>
              <a:rPr lang="en-GB" sz="3500" dirty="0" smtClean="0"/>
              <a:t>Both </a:t>
            </a:r>
            <a:r>
              <a:rPr lang="en-GB" sz="3500" dirty="0"/>
              <a:t>men and </a:t>
            </a:r>
            <a:r>
              <a:rPr lang="en-GB" sz="3500" dirty="0" smtClean="0"/>
              <a:t>women</a:t>
            </a:r>
          </a:p>
          <a:p>
            <a:pPr lvl="1"/>
            <a:r>
              <a:rPr lang="en-GB" sz="2900" dirty="0" smtClean="0"/>
              <a:t>But </a:t>
            </a:r>
            <a:r>
              <a:rPr lang="en-GB" sz="2900" dirty="0"/>
              <a:t>regarding working </a:t>
            </a:r>
            <a:r>
              <a:rPr lang="en-GB" sz="2900" u="sng" dirty="0" smtClean="0"/>
              <a:t>any overtime</a:t>
            </a:r>
            <a:r>
              <a:rPr lang="en-GB" sz="2900" dirty="0" smtClean="0"/>
              <a:t> clearer </a:t>
            </a:r>
            <a:r>
              <a:rPr lang="en-GB" sz="2900" dirty="0"/>
              <a:t>for women. </a:t>
            </a:r>
          </a:p>
          <a:p>
            <a:pPr lvl="1"/>
            <a:r>
              <a:rPr lang="en-GB" sz="2900" dirty="0" smtClean="0"/>
              <a:t>Using flexitime was </a:t>
            </a:r>
            <a:r>
              <a:rPr lang="en-GB" sz="2900" i="1" dirty="0"/>
              <a:t>negatively</a:t>
            </a:r>
            <a:r>
              <a:rPr lang="en-GB" sz="2900" dirty="0"/>
              <a:t> related to how much overtime men worked. </a:t>
            </a:r>
            <a:endParaRPr lang="en-GB" sz="2900" dirty="0" smtClean="0"/>
          </a:p>
          <a:p>
            <a:pPr lvl="1"/>
            <a:endParaRPr lang="en-GB" dirty="0" smtClean="0"/>
          </a:p>
          <a:p>
            <a:r>
              <a:rPr lang="en-GB" sz="3500" dirty="0" smtClean="0"/>
              <a:t>Regardless of parental status</a:t>
            </a:r>
          </a:p>
          <a:p>
            <a:pPr lvl="1"/>
            <a:r>
              <a:rPr lang="en-GB" sz="2900" dirty="0"/>
              <a:t>But relationship between time autonomy and working any overtime seems clearer for </a:t>
            </a:r>
            <a:r>
              <a:rPr lang="en-GB" sz="2900" dirty="0" smtClean="0"/>
              <a:t>mothers than </a:t>
            </a:r>
            <a:r>
              <a:rPr lang="en-GB" sz="2900" dirty="0"/>
              <a:t>for childless </a:t>
            </a:r>
            <a:r>
              <a:rPr lang="en-GB" sz="2900" dirty="0" smtClean="0"/>
              <a:t>women. </a:t>
            </a:r>
          </a:p>
          <a:p>
            <a:pPr lvl="1"/>
            <a:r>
              <a:rPr lang="en-GB" sz="2900" dirty="0" smtClean="0"/>
              <a:t>And relationship between time autonomy and how many overwork hours appears to be clearer for non-parents than parents. </a:t>
            </a:r>
          </a:p>
          <a:p>
            <a:pPr lvl="1"/>
            <a:endParaRPr lang="en-GB" dirty="0"/>
          </a:p>
          <a:p>
            <a:r>
              <a:rPr lang="en-GB" sz="3500" dirty="0" smtClean="0"/>
              <a:t>Part-time vs full-time (for women only)</a:t>
            </a:r>
          </a:p>
          <a:p>
            <a:pPr lvl="1"/>
            <a:r>
              <a:rPr lang="en-GB" sz="2900" dirty="0"/>
              <a:t>Positive relationship between working (any) overtime and time autonomy seems clearer among part-time working women than among full-time working women. </a:t>
            </a:r>
          </a:p>
          <a:p>
            <a:pPr lvl="1"/>
            <a:r>
              <a:rPr lang="en-GB" sz="2900" dirty="0" smtClean="0"/>
              <a:t>However</a:t>
            </a:r>
            <a:r>
              <a:rPr lang="en-GB" sz="2900" dirty="0"/>
              <a:t>, when we are looking at </a:t>
            </a:r>
            <a:r>
              <a:rPr lang="en-GB" sz="2900" i="1" dirty="0"/>
              <a:t>how much</a:t>
            </a:r>
            <a:r>
              <a:rPr lang="en-GB" sz="2900" dirty="0"/>
              <a:t> overtime these women worked, we see the </a:t>
            </a:r>
            <a:r>
              <a:rPr lang="en-GB" sz="2900" dirty="0" smtClean="0"/>
              <a:t>positive relationship </a:t>
            </a:r>
            <a:r>
              <a:rPr lang="en-GB" sz="2900" dirty="0"/>
              <a:t>only for full-time working women.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4506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Preliminary Results: Overtime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12</a:t>
            </a:fld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9249136"/>
              </p:ext>
            </p:extLst>
          </p:nvPr>
        </p:nvGraphicFramePr>
        <p:xfrm>
          <a:off x="628650" y="1552575"/>
          <a:ext cx="7886700" cy="4378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39343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Preliminary Results: Overtime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13</a:t>
            </a:fld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5665956"/>
              </p:ext>
            </p:extLst>
          </p:nvPr>
        </p:nvGraphicFramePr>
        <p:xfrm>
          <a:off x="628650" y="1552575"/>
          <a:ext cx="7886700" cy="4378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22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Preliminary Results: </a:t>
            </a:r>
            <a:r>
              <a:rPr lang="en-GB" dirty="0" smtClean="0"/>
              <a:t>Earnings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Being </a:t>
            </a:r>
            <a:r>
              <a:rPr lang="en-GB" dirty="0"/>
              <a:t>able to work from home seems to be positively related to earnings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Most </a:t>
            </a:r>
            <a:r>
              <a:rPr lang="en-GB" dirty="0"/>
              <a:t>clearly for women.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Clearer </a:t>
            </a:r>
            <a:r>
              <a:rPr lang="en-GB" dirty="0"/>
              <a:t>for mothers than for childless women 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Clearer </a:t>
            </a:r>
            <a:r>
              <a:rPr lang="en-GB" dirty="0"/>
              <a:t>for part-time working women than for full-time working women.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5786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Preliminary Results: Earnings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15</a:t>
            </a:fld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4754986"/>
              </p:ext>
            </p:extLst>
          </p:nvPr>
        </p:nvGraphicFramePr>
        <p:xfrm>
          <a:off x="628650" y="1552575"/>
          <a:ext cx="7886700" cy="4378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97868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Overall, schedule control can have positive outcomes (higher earnings) and negative outcomes (more overtime</a:t>
            </a:r>
            <a:r>
              <a:rPr lang="en-GB" dirty="0" smtClean="0"/>
              <a:t>)</a:t>
            </a:r>
          </a:p>
          <a:p>
            <a:endParaRPr lang="en-GB" dirty="0"/>
          </a:p>
          <a:p>
            <a:r>
              <a:rPr lang="en-GB" dirty="0" smtClean="0"/>
              <a:t>Type of flexibility clearly matters</a:t>
            </a:r>
          </a:p>
          <a:p>
            <a:endParaRPr lang="en-GB" dirty="0" smtClean="0"/>
          </a:p>
          <a:p>
            <a:r>
              <a:rPr lang="en-GB" dirty="0" smtClean="0"/>
              <a:t>There is variability in outcomes based on type of workers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9302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Robustness checks</a:t>
            </a:r>
          </a:p>
          <a:p>
            <a:endParaRPr lang="en-GB" dirty="0"/>
          </a:p>
          <a:p>
            <a:r>
              <a:rPr lang="en-GB" dirty="0" smtClean="0"/>
              <a:t>Looking at the gender differences in more detail</a:t>
            </a:r>
          </a:p>
          <a:p>
            <a:endParaRPr lang="en-GB" dirty="0"/>
          </a:p>
          <a:p>
            <a:r>
              <a:rPr lang="en-GB" dirty="0" smtClean="0"/>
              <a:t>Compare high-status jobs with lower occupational groups </a:t>
            </a:r>
          </a:p>
          <a:p>
            <a:endParaRPr lang="en-GB" dirty="0"/>
          </a:p>
          <a:p>
            <a:r>
              <a:rPr lang="en-GB" dirty="0" smtClean="0"/>
              <a:t>Investigate possible indirection relationship from schedule control </a:t>
            </a:r>
            <a:r>
              <a:rPr lang="en-GB" dirty="0" smtClean="0">
                <a:sym typeface="Wingdings" panose="05000000000000000000" pitchFamily="2" charset="2"/>
              </a:rPr>
              <a:t> working overtime  earnings</a:t>
            </a:r>
          </a:p>
          <a:p>
            <a:endParaRPr lang="en-GB" dirty="0">
              <a:sym typeface="Wingdings" panose="05000000000000000000" pitchFamily="2" charset="2"/>
            </a:endParaRPr>
          </a:p>
          <a:p>
            <a:r>
              <a:rPr lang="en-GB" dirty="0" smtClean="0">
                <a:sym typeface="Wingdings" panose="05000000000000000000" pitchFamily="2" charset="2"/>
              </a:rPr>
              <a:t>When more waves are available: look at </a:t>
            </a:r>
            <a:r>
              <a:rPr lang="en-GB" smtClean="0">
                <a:sym typeface="Wingdings" panose="05000000000000000000" pitchFamily="2" charset="2"/>
              </a:rPr>
              <a:t>this again!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9430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you! </a:t>
            </a:r>
            <a:endParaRPr lang="en-GB" dirty="0"/>
          </a:p>
        </p:txBody>
      </p:sp>
      <p:pic>
        <p:nvPicPr>
          <p:cNvPr id="1026" name="Picture 2" descr="http://lindapepstein.files.wordpress.com/2012/03/questi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1484784"/>
            <a:ext cx="3672408" cy="445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676488" y="2598481"/>
            <a:ext cx="4288000" cy="941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For comments &amp; questions</a:t>
            </a:r>
          </a:p>
          <a:p>
            <a:r>
              <a:rPr lang="en-GB" dirty="0" smtClean="0"/>
              <a:t>: </a:t>
            </a:r>
            <a:r>
              <a:rPr lang="en-GB" dirty="0" smtClean="0">
                <a:hlinkClick r:id="rId4"/>
              </a:rPr>
              <a:t>m.f.j.van-der-horst@kent.ac.uk</a:t>
            </a:r>
            <a:r>
              <a:rPr lang="en-GB" dirty="0" smtClean="0"/>
              <a:t> </a:t>
            </a:r>
          </a:p>
          <a:p>
            <a:r>
              <a:rPr lang="en-GB" dirty="0" smtClean="0"/>
              <a:t>: </a:t>
            </a:r>
            <a:r>
              <a:rPr lang="en-GB" dirty="0" smtClean="0">
                <a:hlinkClick r:id="rId5"/>
              </a:rPr>
              <a:t>h.chung@kent.ac.uk</a:t>
            </a:r>
            <a:endParaRPr lang="en-GB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676488" y="3784120"/>
            <a:ext cx="314945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6"/>
              </a:rPr>
              <a:t>http://www.heejungchung.com</a:t>
            </a:r>
            <a:endParaRPr lang="en-GB" dirty="0" smtClean="0"/>
          </a:p>
          <a:p>
            <a:r>
              <a:rPr lang="en-GB" dirty="0" smtClean="0">
                <a:hlinkClick r:id="rId7"/>
              </a:rPr>
              <a:t>http://mariskavanderhorst.com</a:t>
            </a:r>
          </a:p>
          <a:p>
            <a:r>
              <a:rPr lang="en-GB" dirty="0" smtClean="0">
                <a:hlinkClick r:id="rId7"/>
              </a:rPr>
              <a:t>http://www.wafproject.org</a:t>
            </a:r>
            <a:endParaRPr lang="en-GB" dirty="0" smtClean="0"/>
          </a:p>
          <a:p>
            <a:r>
              <a:rPr lang="en-GB" dirty="0" smtClean="0"/>
              <a:t>          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@</a:t>
            </a:r>
            <a:r>
              <a:rPr lang="en-GB" dirty="0" err="1" smtClean="0"/>
              <a:t>heejungchung</a:t>
            </a:r>
            <a:endParaRPr lang="en-GB" dirty="0" smtClean="0"/>
          </a:p>
          <a:p>
            <a:r>
              <a:rPr lang="en-GB" dirty="0"/>
              <a:t>	 </a:t>
            </a:r>
            <a:r>
              <a:rPr lang="en-GB" dirty="0" smtClean="0"/>
              <a:t>  @</a:t>
            </a:r>
            <a:r>
              <a:rPr lang="en-GB" dirty="0" err="1" smtClean="0"/>
              <a:t>MariskavdHorst</a:t>
            </a:r>
            <a:endParaRPr lang="en-GB" dirty="0" smtClean="0"/>
          </a:p>
          <a:p>
            <a:r>
              <a:rPr lang="en-GB" dirty="0"/>
              <a:t>	</a:t>
            </a:r>
            <a:r>
              <a:rPr lang="en-GB" dirty="0" smtClean="0"/>
              <a:t>   @</a:t>
            </a:r>
            <a:r>
              <a:rPr lang="en-GB" dirty="0" err="1" smtClean="0"/>
              <a:t>WAFProject</a:t>
            </a:r>
            <a:endParaRPr lang="en-GB" dirty="0" smtClean="0"/>
          </a:p>
        </p:txBody>
      </p:sp>
      <p:sp>
        <p:nvSpPr>
          <p:cNvPr id="8" name="AutoShape 2" descr="data:image/jpeg;base64,/9j/4AAQSkZJRgABAQAAAQABAAD/2wCEAAkGBxQTEhQUEhIVFRQWFBcYFBQUFRUVFBYXFBQXFhQUFRQaHCggGBolHBcVITEhJSkrLi4uGB8zODMsNygtLisBCgoKDg0OGxAQGywkICQsLCwsLCwsLCwsLCwsLCwsLCwsLCwsLCwsLCwsLCwsLCwsLCwsLCwsLCwsLCwsLCwsLP/AABEIAMEBBQMBEQACEQEDEQH/xAAcAAABBQEBAQAAAAAAAAAAAAAAAgQFBgcDAQj/xABIEAABAwIDBAUJBAgFAgcAAAABAAIDBBEFEiEGMUFRE2FxgZEHCCIyUoShscRCRXLRFCNDYoKSssEVM1Ph8SSiFjRjc4Ok8P/EABsBAQACAwEBAAAAAAAAAAAAAAABAgMEBQYH/8QAMBEAAgIBBAICAQMCBQUAAAAAAAECAxEEEiExBUETUSIUYXEGMiMzUpGhJIGx4fH/2gAMAwEAAhEDEQA/ANxQAgBACAEAIAQAgBACAEAIAQHhQDCsExP6tzGj94FxPxFviskdns1rlc+IPBF0WNvzFsrW+iSHZdCCN5txC2Z6aON0TnU+SnvcLe1wWFhvYjcQtLrg7MWmsi0JBACAEAIAQAgBACAEAIAQAgBACAw7zmvu/wB5+nQG4oAQAgBACAEAIAQAgBACAEAlxUkMaT4lEz1pWN6i4X8LqVCb6RildVHtkZW7UQtH6u8juAAOXvcVmr0k5Pk07/JVQi3F5ZXKWU3c9295JPfqV09qilE8/uct05dvkuuDX6GO+/IP9vhZci3+9nqtL/kx/gfLGbAIAQAgBACAEAIAQAgBACAEAIAQGHec193+8/ToDcUAIAQAgBACAEAIAQAgOc0oaCXEAAakmwHaVKTbwispRisyfBVsR2s1y07c377r5e1rd5+C3KtG3zI5Go8qovbXyRErppf82V7uq9m/yjRbaohHpHLnq7rHyxcOGt5KzaRVRk+x02hCjeW+FfQmSkTcHWxdNVTReo8lo+y70h3cR3Kk6ITMterto4XJP4ZjTZPRd6D/AGSdD+E8Vo26eVfR2dPr4WrD4ZKha5vCkJBACAEAIAQAgBACAEAIAQAgMO85r7v95+nQG4oAQAgBACAEAIAQAgOFbVNiY57zZoFyf7dqmMXJ4RjssjXHdIz7FsXkqXa3bGD6LOfW7mfkutRpVHs8trfITtbiugpYVsSeODQjAkoY1hlI3K4v2PYo1hlI24xO3Rqu4zbRD41KkVlAbSxrKmYZRYxniWVNS4Zqyi4vKJbBcbIIjmPU15+ActPUaXH5ROpofI4/w7P9yygrnndz7FIAQAgBACAEAIAQAgBACAEBh3nNfd/vP06A3FACAEAIAQAgBACAS4pgjP2Z7tPjHTyZGn9Ww6cnOG93duC6mloxyzzPktb8jcV0hvhVE+V+SMC9rucfVYOZ5nkFnvtVaNTS6Sd8kl0W2m2fDRrK8nqytHcLH4rmvVyZ34eLrisMKihLNSczfatZzfxAaEdYsphfkpbolFZieMjssjeTBGJ1DVUyqJ46NSngOOQhoy/ccrfatdzvwg6AdZuscrsGaGk3d8CKnAiR6Ezr8ntaWntsAQkdU8ifjoyXDK3URua4se3K9u8cCDuc08QV1KrFZE4F1MqpNSRZdmcSzt6N59Jo0J+038wubq6dksro7fjNZ8sNku0Ty1DrAgBACAEAIAQAgBACAEAIDDvOa+7/AHn6dAbigBACAEAIAQAgBAQG2GJ9DDlafTk9FvMD7TvD5rY01e+f7Gh5HUKqr9yhwtsOwLtRWDyMnu5+y/bI0oZTMP2pPTcfxbvAWXE1EnKbPX+PrUKF+5D7R+UOnpKjoHMe8tt0jmZbMzAECx9Y2INutYDd6LZFK2Rgc2zmPaCDwLXC4+BQNZ4IuJthb2SW9zTp8LLai+DlNYbR2AQtg8eNCOdh/MQP7qG+CYrlHXGcTjpYHzSaMjG4bzcgNa3rJsFrHS6RDbH7bRV7nsbG6N7BmyuIOZt7XBHIkXHWpGRxtfTjI2Ub43AHrY8hpHiQVs6ObU8HN8pUpVqf0QdLOY5GvH2Tr1jcR4Lp3w3wwcHT3fFapF9ifcAg3BFwuG008M9fGW5JoWoLAgBACAEAIAQAgBACAEBh3nNfd/vP06A3FACAEAIAQAgBAeOQGZ7SVvTVLzf0WHI3+E+ke83+C6+lhtgjynkbt9r/AG4G7I7gjmFtnMRe9lqgPpojxa3K7qLdCFwrotTZ7PRWKdMcFA208n1TPWvlgyOjmILi5waWHKGm44jS+ixs2v5NLwyjEMMcQNxHG1l+eUAX+CgN7Vkj4H5ru4Oc5w7CfR+AC2YrCOXOScsocBSyUIlNgSN4sR/CQbfBQSnycNrcI/TaOSFjgHPDXMJ3ZmOD2g9RtbvWvjDOimpLgrHk32KnpJnzVGVpyFjGtdm9YgucSPwiwRhIs+2EgFOWcZHsaP5g4/AFbGljmxM0fJTxRj3/AOytvC7C6PLtZLbs1U5ogOLDbu3j/wDdS5GrhtsPUeNv+Srn0S61ToAgBACAEAIAQAgBACAEBh3nNfd/vP06A3FACAEAIAQAgBANsRqOjje/2WOd4C6mKzJIx2y2wbMnp+Z3nU9p3rvR6PE2PMmx/ErGNElhNc+neS0Z436vYN4PtsvpfmOK076d/K7OroddKjhrKLNFtDAR/mWPsua4O8LLnumaZ3o66lrdk4VeJGUZWAtYfWc4WLh7LW7x1k9yyQoa5Zr3a2MltgLjKu/4NeHR2BVWZVJICUQbWDhFVOivZpew65RbM0nflvoR1JKvdyi9Wp2LD6Okm0MYHqyk+yI3g+JFvisaomzLLX1xWSArZ3zPEkgygAiOMG+W+8k8XFdGipQRxdXqHc/2Gz1to0HwTOyktpHN5tv3tP8AutDXR/FSOt4ie2xw9FqXMPQggBACAEAIAQAgBACAEBh3nNfd/vP06A3FACAEAIAQAgBAQu177UkvWAP5nAH5rLRzYjU1zapeDOYV20ePY8icjZCQ6bO0WBIF9yxszQ4JGF6xMzxY8iesT45fRsxYt9ZbQC5+C8z5H+oKqHtr5f8A4O9o/GWWpSnwjiaqQ8bdi8td53VTeVLH8HchoKI8YFMq3jfr2rNpf6i1Nb/N5RS3xtMl+PDOwqA7qPIr2XjvLUatfi8P6POavQ20drK+zhIV245OPJkdUVTQ4NJ9I7gs8TXkzm8rKjA2Pdn5LVDOu4+BWpq1mo3/AB0v+oRd1yD1QIAQAgBACAEAIAQAgBAYd5zX3f7z9OgNxQAgBACAEAIDwoCC21/8pJ2s/rCz6f8AzEaXkE/gZnMb12EzybQ6jeoeWEjt0bXEEjduVWXiSEMh7fmsbRmi8DqOYHS9urivBef8vepuiCwvv7PYeI8fX8atk02/+B1HGvFym/Z3WzoI1TcU3YAxIpfRO7JwmDRqSB3rYpsshJSh3+xLW+O1rKOXSlwuLW5m+vYF9W8Jfdfp1K1HhfL0wpuxBjSWBuYOIu4biV3Io48mc5H2V8mF5O+Ayg1EVj9o/wBJWDVP/CaOh45NahZL9dcU9Wsnt0JPUAIAQAgBACAEAIAQGHec193+8/ToDcUAIAQAgBAeEoCIxDGMriyMBxG8ncOrrK2qtPuWZdHM1Ov2vbDsjK4STxuZIRldvAFtxBGvcs8a4QeVk0523WxxLBBS7Jt+y97e8H4FZvkRquljCo2enZ6j2v6j6J/JTvz0UdIx/Snxm0rHMPXuPYdxU5KuolKWpB3FSyuGh25ocOvgVzfIeMr1kMPh+mb2h189LLjr2eNeWmxJHfovnGt8bbpZ7Zrj79M93pNbTqYpx7HInd7R8Vz9kTc2R+hMkx4uPiijH0FBfRyihzan1fn/ALL1XhvBztattWF/z/8ADz3lfMQpTrqeX9jp8i9/GCikkeGlY5tt8sYSVBccrBc8eQ7SsmcFdjY5gwYHWQk9W4LHK02IUZ7JCnwpjCCwAEbiND4rDKzPZsxqw8odGeVu6QnqOqp8dcvRm+a+HT/3HuHY0HODJAGuO48HdXUVgu07jzE3tLrlP8Z9kzdah0j1SAQAgBACAEAIAQGHec193+8/ToDcUAIAQAgBANsQlyRvcN4aSO4KYrMkY7JOMG0VKhdouvKPGEeWjLnL7HwmWPabKsDp02D5BQmCjaxvQienZICHNBB3gi4UZaLPDKviWzzo7vpzccYyf6T/AGWWMsmKURvRYgDodCN4O8dqyLHs1ZIeiradCdFju0sL1tmsovVdZU8weBPSjg+3bqvNaj+lISea2ejo/qScFtmkz1szd7nX+XgtnQ/03RQ983lmrrfP33LZBYQp2JN5r0SSR595G0lZ0jgxh1O88hxKtlMKDTyyYo4WsFh3niTzKpIzRwdn1CqoIl2ehzSyc1jnEz1TZ0lkVYxZayZB4pJpobEag8iNxWxt/HDNNzSkmuy54ViAfEx7nC5aCe22q4ljSk0etoblWmO/0tntDxWPejLtYk10ftBN8SdrPP8AEI/a+B/JPkiRtYk4nHz+BUfLEnYxJxWPr8FHzRJ2MI8UYSAL6m2o0RXRbwiNjHyylQQGHec193+8/ToDbJ52saXOIAG8lVlJRWWSk2MxjEfDN4Kitiy3xsP8YZyd4D80+VD42ef4u32XfD81HzIfGw/xceyfEJ8yJ+NjetxLMxzch1BG/n3KVek0ysqd0Wis0smgXoE90VJHjbIuFjix2HKMFdzPbpgtlhmsmA5YPWzKHFFlMUZlCjgt8hGz4fC+TM9l+BILh3mx1VblLZ+LL6ayvfixcD6PZ2n3iO/8T/zXJd9q4bPQrS6d8xXB1bgNP/pN8XfmoWot63Mn9LR/pR0GDQf6LO8XUfLZ/qZKoq/0oWMKhH7GP+UKHZZjssqKs/2kXVMYHnIxrQNPRaB27l2NGn8eWee8jZGVu2K4RzdLZbLajyzSinN7Y9iIySdd3D81hrnv5RsXUqpJPtj5slldrLKRlgZVlcBxUqJhlNt4Qxp4Hzu45efNamp1SitsezoaHQSk90+i101NkaG8lxmm+z0qaSSR1LFXaTkSWJtJ3HhYq7S24SWKNpO4SWKNqLbjzKoxyMlipJszQerXtG9blbyjBJcndXKmHec193+8/ToDSNsAbx6nLY6cLgjXwK0NY2sGzp8ZGtCbsHh4Klbyi83hjkBZMGPLFAKcDLFBqnCK7mKyptG7kh62HI69vRPwK6Wj1O38ZHG8jofkW+HZwFYOBXW3RxuycBQluUWjpBWg6HQ8isULYz6M9lM63iSOlQ7TQ6nd2qZScYtv0Urhvmo/Y3ZOWnK/T+6rTarYprv6Mup0sqZc9fY7uCFky8mtgZOqLGx8eCt8kd20uqZfHvJTDKqxyncd35LS1enz+SOn4/V87H16Jay5yidjd9hZTtIyInNmk9SmMeSs54i2VfpLnrJXZ+WEIpHl402W2Pjsk6DDCfSf3Bc26+Vj46O9pdLClJvs4YjEWvNmm3UtjT6iMIbWamt0dltrnEZPildoG27VklrIejBHxlj/ALuhxR7Pkm8hv8vBadupnL+06FGgpr5fJYKelDBYBauMvLN9PCwujqWpgbjzKo2ltwnKowTkbVVdFGQHva0kXAN72V4UymuDHZqIVv8AJi4ZGvaHMIc07iFjlBxeGZIWqayhRaseDLk8LVGCcj7CpLEt56j+6vW8MrJeyUWwUMO85r7v95+nQGqbWQ3hDvZcPA6f3Wrq45gZqOJYIbCHXaRyPzWrSzNaiQDVs4MWRWVMEZFBqtgo2KAVkirYPiBFiLqUkMv0R7sEYXXssinNLGeDDKqpyTcTrVYSx43WUwbi8omaU1iRxpMGDXAkk23XN1eVs5LDZrQ01VcsxRWNrdt6CGd1NKZBKwtDnNZdjS5ocDmvycNwUVycHmJnsrVscSHpkdGbO1HB3AjgunVfGXB57U6adWccnfCqiKeSWn/aMYx55ZZC4Dvu34ha+qkt+Yvk39BBunE1wznPG+J1jcjgVnpvUliZqanRTg91ZaMOmzsaTvtqtO2KU+Dq0zlKtOXY5VMGTJ44XCYJTG0VCwG4GqSWQnhcDoIkNy9iXMB3hRtXZCm+j0M6lOGMv7PARwI8VO1hSTOc1Sxps57QeRcAfBR8cn6IdsV2zqOrcoccF1JNZQyrcVhiNpJAD7IuT3gK0aZS6Ris1NcHhsRSYvDIbMkBPIgtJ7AVEqJxWWhXq6pvCZFbZ0l2NkA1acrux274/NZ9FPD2mp5OvdHcL2NnvC5nsP8Ag4X+d1XWwxPJbxM91Ti/ROrRwdZHhWNrkvk8jcWkHkVMeGS+UTrHXAI4rOnkx9GIec193+8/TqQbJjEOeGRv7pt2jUfJYrlmBat4lkp+DP8ATI5j5LnVPDwbliysk2FuYNY9AUkZFgK2CjZkHlU22r6OsMMEjY4zEx7D0bHOOa4cSXA/aDlkiuCCmt2zxib1J6lwP+lHb+hitgG6eT+sqJaCF9W17Z7OD+kaWvdlcQ1xBA1IAKjBR9lhcQBckAczopSKtnrdRodOr81ZFWYP5fcLyVkU43TQ2P4oTY/9rmeCGWLNE2fY3EcGjubvfTGMu49JGDHftzNB71KXtGOT5wZV5HMUdDirWPJ/XNfE7MdcwGZt78czLd6jt8l5JbeDecerIYIHz1BDY4xdx4nWwAHEkkADrV3hGFNvgy2by3sYbQ0JLBuL5g1x/hawgeJUORk+IuuxHlBpsRJY0OimAuYpCCXN4ujcPXA7AepSnkpKO0qs/lXmgxB1NV00ccTJuje5rnF7Wk+jLcmxFiHbtxUbsMvsyh35W9uKqgkgZTGMCSNznOcwPJs6wAvoBb5qZPBFa3djjDtuZKrBampY5rKuCNwkygWDhbLI1p5t15A35KM8EOK3Ef5FNpqurkqm1NQ6UNYwszZfRLnOBIIGmnBIPkm2KS4JQ1s4e+LpXXc7Iczj7Vt53dy6ahDang847bfkcM9nmJUElK9vp6kXDm33jQhIOM/RFsLKXyzs/Bi6n/SOkzE6ubbX1rG7uaj5Ep7MFpaaUq/lyS+xVYS18RN8tnN7DvHZe3isGphjlG3oLXJbWVy4M/67cZT0hvwzG62eVD8TReJXPeOMbbThzTTO/EBm0I3EEhRU5yWJltT8MHmpllwub9Kpi1/rWLHdtvRd8j3LRsXxW5R1aZfPpsPsh9kZCyd8Z0JaQR1sP/Kz6pbo5NPx0tlriy3kLlnfyeFVZYSVUuiSw2W7bcvkskCrRjXnNfd/vP06ylTcC1Q1keygwt6Oe3J5b3XsuSuLMG++YE+At41RYUlGehWSKmQ+cFh3o0tQOBfE7+IZ2f0yLJECvJd5QKSmw8Q1U+R0cjw1uV7iWOIeCMoPEuCkjBo1BtNTz0slVA/pI2NkJ0LTeJpc5pBFwbW8UwUfZ89UTKvGq4MfNeSTM67yejja0EkMbwAGgAUl+kPpJK7AawM6S4ADsoc7oJmOOvoncdCL2uCpIWJI0Dyt5K7CIayLVrHskHMNlHRvaesOy/yqSkeJYEeb9imamqKcnWKUSNHJsrbED+Jh8URFi5yZ5trAaDGJXsBGSobPH1hxEtuy5I7lHRkXKNW8tL+kwnpGG7DLC/qLXXynsu5qs3lGKCxLBWPIFFBIKyOSJj3/AKs3e1rrsOZrmi43XtftURLWNope1FK7C8Vf0F29FK2WH8DrPa3rFiW9xUPhl1iUS+eWTAm1VNBicAv+rZ0tuMUgBjf/AAl1j1OHJWazyUg8PBn20uOmqpKDObyU7ZIX34taWOiP8pt/CobLpYH8jX4ZU1VK4noaqmcwE7i2aMup5P4X2BP4lD4HZZ/N4/zqz/24v63K0Ctr6LltZT5KguH2wHDtGh+IXSoe6J5vWxcJ7kSu0Y6akjmG9uUnscMrvjZYqnttcWbeqXyUxmhOyEgkhlhPXp1PFj8fmmoW2akNFJzrcGRGz8xiqmg6XJY7v0HxAWS1bq8mrpZfHqHE6bV4eY5i8D0JDcHgHfab/fvTTWbo4fZOtocJuS6Y6oqihyAvjs+3pNs91zxI1tYrHars4RmpnpVH8iY2frYXhwhZ0dtS2wF+RuN61dRCaf5M39FbVJYr4/kicXxl8NQ7KxgA4lozPBA1zb9VnqpjKHLNTUaqdV+YpFnglzNa61szQbcri9lzpra2jsVy3xTFFY8mbAlQWR1pZcrweG49iRfIaMn85n7v95+nWyYzckBR9oo8lQ4jjZw7/wDcLlahbbDep5gS8TrgHmB8VtReUa8lhi1cxs9VkypUvKthvT4XUAetGBKP/jN3f9mZXiwYdsBsyzEKo075jF+rc9pDQ6+Ui7dSOBJ7lcG87KbFR0VLNTMlfI2fNmc8AWzx9GQANwsoyUfZhOwlYaPFafpPRLJzDKOWa8Tr9l79yks+jR/OCw0GGmqANWSOjcf3XtzD4tPipKVnPyUsNZg1ZSHgZGM6ukjzs8HglMiXEipeRLEuhxNsZJAnY+Mj94emy/Xdtu9ETNZRO+cHhdpqapA9djonnrYczPg4+CMivotGxkkeJ4J+iOkb0ohMLmkguYYz+pkLd9tIzfqU5KNNSyZbsLjLsJxI/pLXNaM0NQ2xu0E6OA42IB6xu3onhmSS3I7+V7HqasrGS0ry9rYGse/K5oLg95sA6x0DgL2STyxFNLDNs2KoL4VTQzsuHUwa9jh9l4PokH90hW9GKX9x887Y7MS0VXJTlrnNveF1ic7D6pFt54HrBVMGZM1zylbHvrMPppYYyamCKMZB67o3MGdlr+s062/EFL5McZYeBr5DdnammdUvqIHxNeyMM6QZS4guJsDroLeKImznov8AtLhLp2s6O2ZpO820PX22WxTbs7OdrdO7V+IvDcMc2mMMpGuYejqAHajfxBuVE7V8m9FqtNJ0/HI44HgJgeXmQOu21g23YTql2ojNYK6bRSqlkbYrgzOm6QFwuQ4gcwdbeC4fkvN3aKSrispm/T4iq9uxvBPysa9tnAOaRuIuFv1X7oRsj2y06Yv8JkPJglLny5Dc8A51vmqT80oWqnP5MxrxFbjvxwSdJSMiFo2Bo48z2nistlspvkyVU11L8ULlia62ZrTbdcA2VFOS6LyrhLloXdUbbMiil0eEqCTwoSJUNPsnsyjzjZczMO5j9JB/+utiDyjGzeFYgqu2EXpRu5gg9xuPmufrY8pm1pnw0GFvvG3q08Fep5iVsWGO1kTMTFKxXAiphEjHMd6r2uaexwIPzVkyD5l2PqTRYrDn/Z1Bik4aFxif3ak9yyA+oFGSuDF/K35P5TM6spIzI2TWaNgu9r7ayNaNXA7zbUG/PSUyUVbG9qMSr4I6SSFzwwtPoQP6V7mAtBfvvv4AaqRwma35ItmJaGkd04yyzSZyzS7GhuVrXH2t56roUl2Uza7yS1Tqt81E6Po5HmQBzyx8bnHM4DTUA7iDfXqQnci9O2PdVYZFR4hLnmYL9My7nNc0nI67tXHKcpvvQpnD4IjYnyWGgqm1JrDIWBwDGxdGHBzS2zyXu01vbmApRZyTLTtJsZRVxDqmAOeBYSNJZJbgC5u8dt0KptMjcJ8mOGwPD2wGRzTdvTPdIAeByaNPeCoyizk8FqqKsMIBvry4LQ1fk4ae2NbzlmarSzsg5na66G7KTNdrDDMoyNoFybhtPLqNxZRC6pKeFksovpDWKta423cr8VyavM0TscOvXJtS0k4xUgrW3APL+60v6hgp0KxcmTRNxbizyCWzdeCp4rySjpnvfRN1LlZkbUrcz8x4a/ktTxalqNVK6a6NnU4hVsXQ7kqGj1nNHaQF6pzS9nNUG/Q1lxaEftAey5+Sxu6C9mRVSfobSbQxDcHHut8yq/qUW+A4HaLN6kRPff4AKn6iT6Rb4o/YptVWP9SnI7WO+biFKndLpE4rXbOseGV7yLuEYPW3TuaCVPxXSfLK7610Zz5xFEImYc3M5x/6nM5xJJP/AE/h2LfrjtWDWk8s3xXKkJtXDeG/suB7jofmtXVxzAy0vEiHwN/ouHI38f8Aha1EuMGe5EotlLBrnoVslcHoREMr1RsPQPqHVD6ZrpXODi4l9sw1zZM2W/cr7iCxZkyMBmTJB7nKsmQF0yRg9TIwCZGDy6JjaNq2qLLWAN+fyXI8l5KzTNYXbN3TaaNq5O0M2YArf0WsjqK1NGvbT8csEfVi8ngF5DX2/Jr1+zOnStlP8kjmXtYvEUmcprk8zqitg+mizra9HOSpY3e5o7SAodsfslVv6GsmMQj9oO65+Sxy1EF7LqmT9DaTaKIbsx7rfNV/VR9l1p2MDjDHO0jcBx4/ALzWu0MLG518M6FTkliRKw1F26G4XGs1Fyh8MnwPjjnKEvK1E/WeDKkNnYS6Y36XI3dbUnt3r2HhNJup3p/yamptUZbR1T7JRfakeewAfmu0tFH2zUeofokoNl6YfYLvxOPyFllWkrXoq75v2SEOEQN9WGMdeUE+JWVVQXSMe5jtsYG4Admiskvorye2ViMHtkBh3nM/d/vP06Em5IBpikOeKRvNp+GoWK1Zgy0HiRTsFk9O3NvxGv5rm0vEsG7YsonQt41T1CAuoyMBdSmQ0F1OSMHt1GRg8JUpkbQupeSVELqM4J2nOSpY3e5o7XAKrmvslVsavxiEftAey5+Sxu+KLqp/Qxq8cicLAPPI2t8ytHyMYaqtxNmiEq5ZO8E5DbssbjS9wCvM6PXWaKTjJdmzdVGxCp3ENc4etYkWF9bX3cVpxvU9T8j+8jbiO0aU0kxGaV5Gl8oAbb8S6+s8tObcKytdEe2Z/tF5RIhI6OFrpA02MgcGsceOXQ3A5rp+N8VZCO+x8v0Yb9VHO2KIQ7ayO3RMb2ku/JddaKPtmt+ofpC2bRTO+0B2NAWRaSteijvm/Y/o8XlBvmJ7bEeBSzR1TWGgrpr2WSg2hd9tgPWPRP5LkX+BhJ/4cmjar1zS5RNUuJtdzHUfzXG1PhdRD1lfeTajqq5j/pLriSqlGW2SwzZjhrKHNE5e78CsaTk5Gsa+UladxXZNQfxFAOWoBSAEAIDDvOa+7/efp0BtrpQEByfVt4lQ1lYHso8ZyTdQfbuvb5LlP8bH/Jv9wLAttM1T26sMHOSpa31ntHaQqOSXsnaxrJi8I/aA9lz8gqfPFFvhkNpNoohuDj3AfNVepXovGjgbSbS+zH4u/IKrvlnhE/Cl2NpdoZeAaO4n5lTutl6G2C7Ywnx+Xi93Y0AKfiuf7ByqRE1WOP8AZkd+J3/Kn9JJ/wB0irvj6REVONz/AGYmDrN3fkrx0UfbK/qX9D7CdpW6CpgIPtsJI72HUdxK52r8dqO6ZmxVq4dTRZH0dNVMsLOb/wCm97HDtykHxXAWo1mlnl8P/fJu7arY4Q72dwptKwxxve5hcXNEjsxbfeA7fbjqtPXauWqfySST/YQoVawiYzrn7WTtM98o2LyuJpYSWtt+ucPWN9ejB4C2/wAF6/wHjouPzz/7Gjq72vwRQocCPJeqb+jnkhBgZ5ICTpsFPJAS1Lgx5ICYpcIPJAS9LhZ5KeW+WCWp8ONuK5mr8VRqZbpdmxXqp1rC5JOmorLeqrjXBQj0YZS3SyyQiplkKjpkdkAsBAeoAQAgMO85r7v95+nQGl1dS5AQlbWP60BFPrrC7vWv8uK5t9UnLMUbdU1txIb1W07x9t/8LQEVN0v2G+qJEVG0zyfUld+J1vhqrLRyfch88fSOUeLSO/ZgeJV1oo+2Vepl6H8ErzvCyrS1r0Y3dJ9kpTQOPBZFVBdIq5yfskoaEngr7UuirbfsdNwgngp/kjn7B2AX4IBvJs31IBtJsv1IDg/ZXqQHkey5abtuDzGhVZ1wsWJpFlOS6ZK01NK31zmHO2q8z5Tw9UK3Opcm/p9U5PbIcMJOg1K85pdLK62MEv5N62ahHOSKfswXOLnC5JJPevo9NUaoKEThTm5SyztHssOSyFR3FsyOSAdx7OgcEA8hwIckA8iwgDggHUeHgIDuynAQHUMCAVZACAEAIAQAgMO85r7v95+nQGyS0AKAZzYICgGUuzQPBOCcjV+yQPD4IQI/8HN9n4IDozZJvJAOotmmjggHsOCtCAdx4e0IBw2ADggFdGOSA8MQ5IDzoByQB+jt5IDz9HbyQAaZvJQ0msMZa5QiOiY3c0C/JYa9NXW8xRedkpds6dCOSz9lBQiHJAe5AgPbID1ACAEAIAQAgBACAEAIAQGHec193+8/ToDDUAIAQAgBACAEAIAQAgBACAEAIAQAgBACAEAIAQAgBACAEAIAQAgBACAEAIAQH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AutoShape 4" descr="data:image/jpeg;base64,/9j/4AAQSkZJRgABAQAAAQABAAD/2wCEAAkGBxQTEhQUEhIVFRQWFBcYFBQUFRUVFBYXFBQXFhQUFRQaHCggGBolHBcVITEhJSkrLi4uGB8zODMsNygtLisBCgoKDg0OGxAQGywkICQsLCwsLCwsLCwsLCwsLCwsLCwsLCwsLCwsLCwsLCwsLCwsLCwsLCwsLCwsLCwsLCwsLP/AABEIAMEBBQMBEQACEQEDEQH/xAAcAAABBQEBAQAAAAAAAAAAAAAAAgQFBgcDAQj/xABIEAABAwIDBAUJBAgFAgcAAAABAAIDBBEFEiEGMUFRE2FxgZEHCCIyUoShscRCRXLRFCNDYoKSssEVM1Ph8SSiFjRjc4Ok8P/EABsBAQACAwEBAAAAAAAAAAAAAAABAgMEBQYH/8QAMBEAAgIBBAICAQMCBQUAAAAAAAECAxEEEiExBUETUSIUYXEGMiMzUpGhJIGx4fH/2gAMAwEAAhEDEQA/ANxQAgBACAEAIAQAgBACAEAIAQHhQDCsExP6tzGj94FxPxFviskdns1rlc+IPBF0WNvzFsrW+iSHZdCCN5txC2Z6aON0TnU+SnvcLe1wWFhvYjcQtLrg7MWmsi0JBACAEAIAQAgBACAEAIAQAgBACAw7zmvu/wB5+nQG4oAQAgBACAEAIAQAgBACAEAlxUkMaT4lEz1pWN6i4X8LqVCb6RildVHtkZW7UQtH6u8juAAOXvcVmr0k5Pk07/JVQi3F5ZXKWU3c9295JPfqV09qilE8/uct05dvkuuDX6GO+/IP9vhZci3+9nqtL/kx/gfLGbAIAQAgBACAEAIAQAgBACAEAIAQGHec193+8/ToDcUAIAQAgBACAEAIAQAgOc0oaCXEAAakmwHaVKTbwispRisyfBVsR2s1y07c377r5e1rd5+C3KtG3zI5Go8qovbXyRErppf82V7uq9m/yjRbaohHpHLnq7rHyxcOGt5KzaRVRk+x02hCjeW+FfQmSkTcHWxdNVTReo8lo+y70h3cR3Kk6ITMterto4XJP4ZjTZPRd6D/AGSdD+E8Vo26eVfR2dPr4WrD4ZKha5vCkJBACAEAIAQAgBACAEAIAQAgMO85r7v95+nQG4oAQAgBACAEAIAQAgOFbVNiY57zZoFyf7dqmMXJ4RjssjXHdIz7FsXkqXa3bGD6LOfW7mfkutRpVHs8trfITtbiugpYVsSeODQjAkoY1hlI3K4v2PYo1hlI24xO3Rqu4zbRD41KkVlAbSxrKmYZRYxniWVNS4Zqyi4vKJbBcbIIjmPU15+ActPUaXH5ROpofI4/w7P9yygrnndz7FIAQAgBACAEAIAQAgBACAEBh3nNfd/vP06A3FACAEAIAQAgBACAS4pgjP2Z7tPjHTyZGn9Ww6cnOG93duC6mloxyzzPktb8jcV0hvhVE+V+SMC9rucfVYOZ5nkFnvtVaNTS6Sd8kl0W2m2fDRrK8nqytHcLH4rmvVyZ34eLrisMKihLNSczfatZzfxAaEdYsphfkpbolFZieMjssjeTBGJ1DVUyqJ46NSngOOQhoy/ccrfatdzvwg6AdZuscrsGaGk3d8CKnAiR6Ezr8ntaWntsAQkdU8ifjoyXDK3URua4se3K9u8cCDuc08QV1KrFZE4F1MqpNSRZdmcSzt6N59Jo0J+038wubq6dksro7fjNZ8sNku0Ty1DrAgBACAEAIAQAgBACAEAIDDvOa+7/AHn6dAbigBACAEAIAQAgBAQG2GJ9DDlafTk9FvMD7TvD5rY01e+f7Gh5HUKqr9yhwtsOwLtRWDyMnu5+y/bI0oZTMP2pPTcfxbvAWXE1EnKbPX+PrUKF+5D7R+UOnpKjoHMe8tt0jmZbMzAECx9Y2INutYDd6LZFK2Rgc2zmPaCDwLXC4+BQNZ4IuJthb2SW9zTp8LLai+DlNYbR2AQtg8eNCOdh/MQP7qG+CYrlHXGcTjpYHzSaMjG4bzcgNa3rJsFrHS6RDbH7bRV7nsbG6N7BmyuIOZt7XBHIkXHWpGRxtfTjI2Ub43AHrY8hpHiQVs6ObU8HN8pUpVqf0QdLOY5GvH2Tr1jcR4Lp3w3wwcHT3fFapF9ifcAg3BFwuG008M9fGW5JoWoLAgBACAEAIAQAgBACAEBh3nNfd/vP06A3FACAEAIAQAgBAeOQGZ7SVvTVLzf0WHI3+E+ke83+C6+lhtgjynkbt9r/AG4G7I7gjmFtnMRe9lqgPpojxa3K7qLdCFwrotTZ7PRWKdMcFA208n1TPWvlgyOjmILi5waWHKGm44jS+ixs2v5NLwyjEMMcQNxHG1l+eUAX+CgN7Vkj4H5ru4Oc5w7CfR+AC2YrCOXOScsocBSyUIlNgSN4sR/CQbfBQSnycNrcI/TaOSFjgHPDXMJ3ZmOD2g9RtbvWvjDOimpLgrHk32KnpJnzVGVpyFjGtdm9YgucSPwiwRhIs+2EgFOWcZHsaP5g4/AFbGljmxM0fJTxRj3/AOytvC7C6PLtZLbs1U5ogOLDbu3j/wDdS5GrhtsPUeNv+Srn0S61ToAgBACAEAIAQAgBACAEBh3nNfd/vP06A3FACAEAIAQAgBANsRqOjje/2WOd4C6mKzJIx2y2wbMnp+Z3nU9p3rvR6PE2PMmx/ErGNElhNc+neS0Z436vYN4PtsvpfmOK076d/K7OroddKjhrKLNFtDAR/mWPsua4O8LLnumaZ3o66lrdk4VeJGUZWAtYfWc4WLh7LW7x1k9yyQoa5Zr3a2MltgLjKu/4NeHR2BVWZVJICUQbWDhFVOivZpew65RbM0nflvoR1JKvdyi9Wp2LD6Okm0MYHqyk+yI3g+JFvisaomzLLX1xWSArZ3zPEkgygAiOMG+W+8k8XFdGipQRxdXqHc/2Gz1to0HwTOyktpHN5tv3tP8AutDXR/FSOt4ie2xw9FqXMPQggBACAEAIAQAgBACAEBh3nNfd/vP06A3FACAEAIAQAgBAQu177UkvWAP5nAH5rLRzYjU1zapeDOYV20ePY8icjZCQ6bO0WBIF9yxszQ4JGF6xMzxY8iesT45fRsxYt9ZbQC5+C8z5H+oKqHtr5f8A4O9o/GWWpSnwjiaqQ8bdi8td53VTeVLH8HchoKI8YFMq3jfr2rNpf6i1Nb/N5RS3xtMl+PDOwqA7qPIr2XjvLUatfi8P6POavQ20drK+zhIV245OPJkdUVTQ4NJ9I7gs8TXkzm8rKjA2Pdn5LVDOu4+BWpq1mo3/AB0v+oRd1yD1QIAQAgBACAEAIAQAgBAYd5zX3f7z9OgNxQAgBACAEAIDwoCC21/8pJ2s/rCz6f8AzEaXkE/gZnMb12EzybQ6jeoeWEjt0bXEEjduVWXiSEMh7fmsbRmi8DqOYHS9urivBef8vepuiCwvv7PYeI8fX8atk02/+B1HGvFym/Z3WzoI1TcU3YAxIpfRO7JwmDRqSB3rYpsshJSh3+xLW+O1rKOXSlwuLW5m+vYF9W8Jfdfp1K1HhfL0wpuxBjSWBuYOIu4biV3Io48mc5H2V8mF5O+Ayg1EVj9o/wBJWDVP/CaOh45NahZL9dcU9Wsnt0JPUAIAQAgBACAEAIAQGHec193+8/ToDcUAIAQAgBAeEoCIxDGMriyMBxG8ncOrrK2qtPuWZdHM1Ov2vbDsjK4STxuZIRldvAFtxBGvcs8a4QeVk0523WxxLBBS7Jt+y97e8H4FZvkRquljCo2enZ6j2v6j6J/JTvz0UdIx/Snxm0rHMPXuPYdxU5KuolKWpB3FSyuGh25ocOvgVzfIeMr1kMPh+mb2h189LLjr2eNeWmxJHfovnGt8bbpZ7Zrj79M93pNbTqYpx7HInd7R8Vz9kTc2R+hMkx4uPiijH0FBfRyihzan1fn/ALL1XhvBztattWF/z/8ADz3lfMQpTrqeX9jp8i9/GCikkeGlY5tt8sYSVBccrBc8eQ7SsmcFdjY5gwYHWQk9W4LHK02IUZ7JCnwpjCCwAEbiND4rDKzPZsxqw8odGeVu6QnqOqp8dcvRm+a+HT/3HuHY0HODJAGuO48HdXUVgu07jzE3tLrlP8Z9kzdah0j1SAQAgBACAEAIAQGHec193+8/ToDcUAIAQAgBANsQlyRvcN4aSO4KYrMkY7JOMG0VKhdouvKPGEeWjLnL7HwmWPabKsDp02D5BQmCjaxvQienZICHNBB3gi4UZaLPDKviWzzo7vpzccYyf6T/AGWWMsmKURvRYgDodCN4O8dqyLHs1ZIeiradCdFju0sL1tmsovVdZU8weBPSjg+3bqvNaj+lISea2ejo/qScFtmkz1szd7nX+XgtnQ/03RQ983lmrrfP33LZBYQp2JN5r0SSR595G0lZ0jgxh1O88hxKtlMKDTyyYo4WsFh3niTzKpIzRwdn1CqoIl2ehzSyc1jnEz1TZ0lkVYxZayZB4pJpobEag8iNxWxt/HDNNzSkmuy54ViAfEx7nC5aCe22q4ljSk0etoblWmO/0tntDxWPejLtYk10ftBN8SdrPP8AEI/a+B/JPkiRtYk4nHz+BUfLEnYxJxWPr8FHzRJ2MI8UYSAL6m2o0RXRbwiNjHyylQQGHec193+8/ToDbJ52saXOIAG8lVlJRWWSk2MxjEfDN4Kitiy3xsP8YZyd4D80+VD42ef4u32XfD81HzIfGw/xceyfEJ8yJ+NjetxLMxzch1BG/n3KVek0ysqd0Wis0smgXoE90VJHjbIuFjix2HKMFdzPbpgtlhmsmA5YPWzKHFFlMUZlCjgt8hGz4fC+TM9l+BILh3mx1VblLZ+LL6ayvfixcD6PZ2n3iO/8T/zXJd9q4bPQrS6d8xXB1bgNP/pN8XfmoWot63Mn9LR/pR0GDQf6LO8XUfLZ/qZKoq/0oWMKhH7GP+UKHZZjssqKs/2kXVMYHnIxrQNPRaB27l2NGn8eWee8jZGVu2K4RzdLZbLajyzSinN7Y9iIySdd3D81hrnv5RsXUqpJPtj5slldrLKRlgZVlcBxUqJhlNt4Qxp4Hzu45efNamp1SitsezoaHQSk90+i101NkaG8lxmm+z0qaSSR1LFXaTkSWJtJ3HhYq7S24SWKNpO4SWKNqLbjzKoxyMlipJszQerXtG9blbyjBJcndXKmHec193+8/ToDSNsAbx6nLY6cLgjXwK0NY2sGzp8ZGtCbsHh4Klbyi83hjkBZMGPLFAKcDLFBqnCK7mKyptG7kh62HI69vRPwK6Wj1O38ZHG8jofkW+HZwFYOBXW3RxuycBQluUWjpBWg6HQ8isULYz6M9lM63iSOlQ7TQ6nd2qZScYtv0Urhvmo/Y3ZOWnK/T+6rTarYprv6Mup0sqZc9fY7uCFky8mtgZOqLGx8eCt8kd20uqZfHvJTDKqxyncd35LS1enz+SOn4/V87H16Jay5yidjd9hZTtIyInNmk9SmMeSs54i2VfpLnrJXZ+WEIpHl402W2Pjsk6DDCfSf3Bc26+Vj46O9pdLClJvs4YjEWvNmm3UtjT6iMIbWamt0dltrnEZPildoG27VklrIejBHxlj/ALuhxR7Pkm8hv8vBadupnL+06FGgpr5fJYKelDBYBauMvLN9PCwujqWpgbjzKo2ltwnKowTkbVVdFGQHva0kXAN72V4UymuDHZqIVv8AJi4ZGvaHMIc07iFjlBxeGZIWqayhRaseDLk8LVGCcj7CpLEt56j+6vW8MrJeyUWwUMO85r7v95+nQGqbWQ3hDvZcPA6f3Wrq45gZqOJYIbCHXaRyPzWrSzNaiQDVs4MWRWVMEZFBqtgo2KAVkirYPiBFiLqUkMv0R7sEYXXssinNLGeDDKqpyTcTrVYSx43WUwbi8omaU1iRxpMGDXAkk23XN1eVs5LDZrQ01VcsxRWNrdt6CGd1NKZBKwtDnNZdjS5ocDmvycNwUVycHmJnsrVscSHpkdGbO1HB3AjgunVfGXB57U6adWccnfCqiKeSWn/aMYx55ZZC4Dvu34ha+qkt+Yvk39BBunE1wznPG+J1jcjgVnpvUliZqanRTg91ZaMOmzsaTvtqtO2KU+Dq0zlKtOXY5VMGTJ44XCYJTG0VCwG4GqSWQnhcDoIkNy9iXMB3hRtXZCm+j0M6lOGMv7PARwI8VO1hSTOc1Sxps57QeRcAfBR8cn6IdsV2zqOrcoccF1JNZQyrcVhiNpJAD7IuT3gK0aZS6Ris1NcHhsRSYvDIbMkBPIgtJ7AVEqJxWWhXq6pvCZFbZ0l2NkA1acrux274/NZ9FPD2mp5OvdHcL2NnvC5nsP8Ag4X+d1XWwxPJbxM91Ti/ROrRwdZHhWNrkvk8jcWkHkVMeGS+UTrHXAI4rOnkx9GIec193+8/TqQbJjEOeGRv7pt2jUfJYrlmBat4lkp+DP8ATI5j5LnVPDwbliysk2FuYNY9AUkZFgK2CjZkHlU22r6OsMMEjY4zEx7D0bHOOa4cSXA/aDlkiuCCmt2zxib1J6lwP+lHb+hitgG6eT+sqJaCF9W17Z7OD+kaWvdlcQ1xBA1IAKjBR9lhcQBckAczopSKtnrdRodOr81ZFWYP5fcLyVkU43TQ2P4oTY/9rmeCGWLNE2fY3EcGjubvfTGMu49JGDHftzNB71KXtGOT5wZV5HMUdDirWPJ/XNfE7MdcwGZt78czLd6jt8l5JbeDecerIYIHz1BDY4xdx4nWwAHEkkADrV3hGFNvgy2by3sYbQ0JLBuL5g1x/hawgeJUORk+IuuxHlBpsRJY0OimAuYpCCXN4ujcPXA7AepSnkpKO0qs/lXmgxB1NV00ccTJuje5rnF7Wk+jLcmxFiHbtxUbsMvsyh35W9uKqgkgZTGMCSNznOcwPJs6wAvoBb5qZPBFa3djjDtuZKrBampY5rKuCNwkygWDhbLI1p5t15A35KM8EOK3Ef5FNpqurkqm1NQ6UNYwszZfRLnOBIIGmnBIPkm2KS4JQ1s4e+LpXXc7Iczj7Vt53dy6ahDang847bfkcM9nmJUElK9vp6kXDm33jQhIOM/RFsLKXyzs/Bi6n/SOkzE6ubbX1rG7uaj5Ep7MFpaaUq/lyS+xVYS18RN8tnN7DvHZe3isGphjlG3oLXJbWVy4M/67cZT0hvwzG62eVD8TReJXPeOMbbThzTTO/EBm0I3EEhRU5yWJltT8MHmpllwub9Kpi1/rWLHdtvRd8j3LRsXxW5R1aZfPpsPsh9kZCyd8Z0JaQR1sP/Kz6pbo5NPx0tlriy3kLlnfyeFVZYSVUuiSw2W7bcvkskCrRjXnNfd/vP06ylTcC1Q1keygwt6Oe3J5b3XsuSuLMG++YE+At41RYUlGehWSKmQ+cFh3o0tQOBfE7+IZ2f0yLJECvJd5QKSmw8Q1U+R0cjw1uV7iWOIeCMoPEuCkjBo1BtNTz0slVA/pI2NkJ0LTeJpc5pBFwbW8UwUfZ89UTKvGq4MfNeSTM67yejja0EkMbwAGgAUl+kPpJK7AawM6S4ADsoc7oJmOOvoncdCL2uCpIWJI0Dyt5K7CIayLVrHskHMNlHRvaesOy/yqSkeJYEeb9imamqKcnWKUSNHJsrbED+Jh8URFi5yZ5trAaDGJXsBGSobPH1hxEtuy5I7lHRkXKNW8tL+kwnpGG7DLC/qLXXynsu5qs3lGKCxLBWPIFFBIKyOSJj3/AKs3e1rrsOZrmi43XtftURLWNope1FK7C8Vf0F29FK2WH8DrPa3rFiW9xUPhl1iUS+eWTAm1VNBicAv+rZ0tuMUgBjf/AAl1j1OHJWazyUg8PBn20uOmqpKDObyU7ZIX34taWOiP8pt/CobLpYH8jX4ZU1VK4noaqmcwE7i2aMup5P4X2BP4lD4HZZ/N4/zqz/24v63K0Ctr6LltZT5KguH2wHDtGh+IXSoe6J5vWxcJ7kSu0Y6akjmG9uUnscMrvjZYqnttcWbeqXyUxmhOyEgkhlhPXp1PFj8fmmoW2akNFJzrcGRGz8xiqmg6XJY7v0HxAWS1bq8mrpZfHqHE6bV4eY5i8D0JDcHgHfab/fvTTWbo4fZOtocJuS6Y6oqihyAvjs+3pNs91zxI1tYrHars4RmpnpVH8iY2frYXhwhZ0dtS2wF+RuN61dRCaf5M39FbVJYr4/kicXxl8NQ7KxgA4lozPBA1zb9VnqpjKHLNTUaqdV+YpFnglzNa61szQbcri9lzpra2jsVy3xTFFY8mbAlQWR1pZcrweG49iRfIaMn85n7v95+nWyYzckBR9oo8lQ4jjZw7/wDcLlahbbDep5gS8TrgHmB8VtReUa8lhi1cxs9VkypUvKthvT4XUAetGBKP/jN3f9mZXiwYdsBsyzEKo075jF+rc9pDQ6+Ui7dSOBJ7lcG87KbFR0VLNTMlfI2fNmc8AWzx9GQANwsoyUfZhOwlYaPFafpPRLJzDKOWa8Tr9l79yks+jR/OCw0GGmqANWSOjcf3XtzD4tPipKVnPyUsNZg1ZSHgZGM6ukjzs8HglMiXEipeRLEuhxNsZJAnY+Mj94emy/Xdtu9ETNZRO+cHhdpqapA9djonnrYczPg4+CMivotGxkkeJ4J+iOkb0ohMLmkguYYz+pkLd9tIzfqU5KNNSyZbsLjLsJxI/pLXNaM0NQ2xu0E6OA42IB6xu3onhmSS3I7+V7HqasrGS0ry9rYGse/K5oLg95sA6x0DgL2STyxFNLDNs2KoL4VTQzsuHUwa9jh9l4PokH90hW9GKX9x887Y7MS0VXJTlrnNveF1ic7D6pFt54HrBVMGZM1zylbHvrMPppYYyamCKMZB67o3MGdlr+s062/EFL5McZYeBr5DdnammdUvqIHxNeyMM6QZS4guJsDroLeKImznov8AtLhLp2s6O2ZpO820PX22WxTbs7OdrdO7V+IvDcMc2mMMpGuYejqAHajfxBuVE7V8m9FqtNJ0/HI44HgJgeXmQOu21g23YTql2ojNYK6bRSqlkbYrgzOm6QFwuQ4gcwdbeC4fkvN3aKSrispm/T4iq9uxvBPysa9tnAOaRuIuFv1X7oRsj2y06Yv8JkPJglLny5Dc8A51vmqT80oWqnP5MxrxFbjvxwSdJSMiFo2Bo48z2nistlspvkyVU11L8ULlia62ZrTbdcA2VFOS6LyrhLloXdUbbMiil0eEqCTwoSJUNPsnsyjzjZczMO5j9JB/+utiDyjGzeFYgqu2EXpRu5gg9xuPmufrY8pm1pnw0GFvvG3q08Fep5iVsWGO1kTMTFKxXAiphEjHMd6r2uaexwIPzVkyD5l2PqTRYrDn/Z1Bik4aFxif3ak9yyA+oFGSuDF/K35P5TM6spIzI2TWaNgu9r7ayNaNXA7zbUG/PSUyUVbG9qMSr4I6SSFzwwtPoQP6V7mAtBfvvv4AaqRwma35ItmJaGkd04yyzSZyzS7GhuVrXH2t56roUl2Uza7yS1Tqt81E6Po5HmQBzyx8bnHM4DTUA7iDfXqQnci9O2PdVYZFR4hLnmYL9My7nNc0nI67tXHKcpvvQpnD4IjYnyWGgqm1JrDIWBwDGxdGHBzS2zyXu01vbmApRZyTLTtJsZRVxDqmAOeBYSNJZJbgC5u8dt0KptMjcJ8mOGwPD2wGRzTdvTPdIAeByaNPeCoyizk8FqqKsMIBvry4LQ1fk4ae2NbzlmarSzsg5na66G7KTNdrDDMoyNoFybhtPLqNxZRC6pKeFksovpDWKta423cr8VyavM0TscOvXJtS0k4xUgrW3APL+60v6hgp0KxcmTRNxbizyCWzdeCp4rySjpnvfRN1LlZkbUrcz8x4a/ktTxalqNVK6a6NnU4hVsXQ7kqGj1nNHaQF6pzS9nNUG/Q1lxaEftAey5+Sxu6C9mRVSfobSbQxDcHHut8yq/qUW+A4HaLN6kRPff4AKn6iT6Rb4o/YptVWP9SnI7WO+biFKndLpE4rXbOseGV7yLuEYPW3TuaCVPxXSfLK7610Zz5xFEImYc3M5x/6nM5xJJP/AE/h2LfrjtWDWk8s3xXKkJtXDeG/suB7jofmtXVxzAy0vEiHwN/ouHI38f8Aha1EuMGe5EotlLBrnoVslcHoREMr1RsPQPqHVD6ZrpXODi4l9sw1zZM2W/cr7iCxZkyMBmTJB7nKsmQF0yRg9TIwCZGDy6JjaNq2qLLWAN+fyXI8l5KzTNYXbN3TaaNq5O0M2YArf0WsjqK1NGvbT8csEfVi8ngF5DX2/Jr1+zOnStlP8kjmXtYvEUmcprk8zqitg+mizra9HOSpY3e5o7SAodsfslVv6GsmMQj9oO65+Sxy1EF7LqmT9DaTaKIbsx7rfNV/VR9l1p2MDjDHO0jcBx4/ALzWu0MLG518M6FTkliRKw1F26G4XGs1Fyh8MnwPjjnKEvK1E/WeDKkNnYS6Y36XI3dbUnt3r2HhNJup3p/yamptUZbR1T7JRfakeewAfmu0tFH2zUeofokoNl6YfYLvxOPyFllWkrXoq75v2SEOEQN9WGMdeUE+JWVVQXSMe5jtsYG4Admiskvorye2ViMHtkBh3nM/d/vP06Em5IBpikOeKRvNp+GoWK1Zgy0HiRTsFk9O3NvxGv5rm0vEsG7YsonQt41T1CAuoyMBdSmQ0F1OSMHt1GRg8JUpkbQupeSVELqM4J2nOSpY3e5o7XAKrmvslVsavxiEftAey5+Sxu+KLqp/Qxq8cicLAPPI2t8ytHyMYaqtxNmiEq5ZO8E5DbssbjS9wCvM6PXWaKTjJdmzdVGxCp3ENc4etYkWF9bX3cVpxvU9T8j+8jbiO0aU0kxGaV5Gl8oAbb8S6+s8tObcKytdEe2Z/tF5RIhI6OFrpA02MgcGsceOXQ3A5rp+N8VZCO+x8v0Yb9VHO2KIQ7ayO3RMb2ku/JddaKPtmt+ofpC2bRTO+0B2NAWRaSteijvm/Y/o8XlBvmJ7bEeBSzR1TWGgrpr2WSg2hd9tgPWPRP5LkX+BhJ/4cmjar1zS5RNUuJtdzHUfzXG1PhdRD1lfeTajqq5j/pLriSqlGW2SwzZjhrKHNE5e78CsaTk5Gsa+UladxXZNQfxFAOWoBSAEAIDDvOa+7/efp0BtrpQEByfVt4lQ1lYHso8ZyTdQfbuvb5LlP8bH/Jv9wLAttM1T26sMHOSpa31ntHaQqOSXsnaxrJi8I/aA9lz8gqfPFFvhkNpNoohuDj3AfNVepXovGjgbSbS+zH4u/IKrvlnhE/Cl2NpdoZeAaO4n5lTutl6G2C7Ywnx+Xi93Y0AKfiuf7ByqRE1WOP8AZkd+J3/Kn9JJ/wB0irvj6REVONz/AGYmDrN3fkrx0UfbK/qX9D7CdpW6CpgIPtsJI72HUdxK52r8dqO6ZmxVq4dTRZH0dNVMsLOb/wCm97HDtykHxXAWo1mlnl8P/fJu7arY4Q72dwptKwxxve5hcXNEjsxbfeA7fbjqtPXauWqfySST/YQoVawiYzrn7WTtM98o2LyuJpYSWtt+ucPWN9ejB4C2/wAF6/wHjouPzz/7Gjq72vwRQocCPJeqb+jnkhBgZ5ICTpsFPJAS1Lgx5ICYpcIPJAS9LhZ5KeW+WCWp8ONuK5mr8VRqZbpdmxXqp1rC5JOmorLeqrjXBQj0YZS3SyyQiplkKjpkdkAsBAeoAQAgMO85r7v95+nQGl1dS5AQlbWP60BFPrrC7vWv8uK5t9UnLMUbdU1txIb1W07x9t/8LQEVN0v2G+qJEVG0zyfUld+J1vhqrLRyfch88fSOUeLSO/ZgeJV1oo+2Vepl6H8ErzvCyrS1r0Y3dJ9kpTQOPBZFVBdIq5yfskoaEngr7UuirbfsdNwgngp/kjn7B2AX4IBvJs31IBtJsv1IDg/ZXqQHkey5abtuDzGhVZ1wsWJpFlOS6ZK01NK31zmHO2q8z5Tw9UK3Opcm/p9U5PbIcMJOg1K85pdLK62MEv5N62ahHOSKfswXOLnC5JJPevo9NUaoKEThTm5SyztHssOSyFR3FsyOSAdx7OgcEA8hwIckA8iwgDggHUeHgIDuynAQHUMCAVZACAEAIAQAgMO85r7v95+nQGyS0AKAZzYICgGUuzQPBOCcjV+yQPD4IQI/8HN9n4IDozZJvJAOotmmjggHsOCtCAdx4e0IBw2ADggFdGOSA8MQ5IDzoByQB+jt5IDz9HbyQAaZvJQ0msMZa5QiOiY3c0C/JYa9NXW8xRedkpds6dCOSz9lBQiHJAe5AgPbID1ACAEAIAQAgBACAEAIAQGHec193+8/ToDDUAIAQAgBACAEAIAQAgBACAEAIAQAgBACAEAIAQAgBACAEAIAQAgBACAEAIAQH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AutoShape 6" descr="data:image/jpeg;base64,/9j/4AAQSkZJRgABAQAAAQABAAD/2wCEAAkGBxQTEhQUEhIVFRQWFBcYFBQUFRUVFBYXFBQXFhQUFRQaHCggGBolHBcVITEhJSkrLi4uGB8zODMsNygtLisBCgoKDg0OGxAQGywkICQsLCwsLCwsLCwsLCwsLCwsLCwsLCwsLCwsLCwsLCwsLCwsLCwsLCwsLCwsLCwsLCwsLP/AABEIAMEBBQMBEQACEQEDEQH/xAAcAAABBQEBAQAAAAAAAAAAAAAAAgQFBgcDAQj/xABIEAABAwIDBAUJBAgFAgcAAAABAAIDBBEFEiEGMUFRE2FxgZEHCCIyUoShscRCRXLRFCNDYoKSssEVM1Ph8SSiFjRjc4Ok8P/EABsBAQACAwEBAAAAAAAAAAAAAAABAgMEBQYH/8QAMBEAAgIBBAICAQMCBQUAAAAAAAECAxEEEiExBUETUSIUYXEGMiMzUpGhJIGx4fH/2gAMAwEAAhEDEQA/ANxQAgBACAEAIAQAgBACAEAIAQHhQDCsExP6tzGj94FxPxFviskdns1rlc+IPBF0WNvzFsrW+iSHZdCCN5txC2Z6aON0TnU+SnvcLe1wWFhvYjcQtLrg7MWmsi0JBACAEAIAQAgBACAEAIAQAgBACAw7zmvu/wB5+nQG4oAQAgBACAEAIAQAgBACAEAlxUkMaT4lEz1pWN6i4X8LqVCb6RildVHtkZW7UQtH6u8juAAOXvcVmr0k5Pk07/JVQi3F5ZXKWU3c9295JPfqV09qilE8/uct05dvkuuDX6GO+/IP9vhZci3+9nqtL/kx/gfLGbAIAQAgBACAEAIAQAgBACAEAIAQGHec193+8/ToDcUAIAQAgBACAEAIAQAgOc0oaCXEAAakmwHaVKTbwispRisyfBVsR2s1y07c377r5e1rd5+C3KtG3zI5Go8qovbXyRErppf82V7uq9m/yjRbaohHpHLnq7rHyxcOGt5KzaRVRk+x02hCjeW+FfQmSkTcHWxdNVTReo8lo+y70h3cR3Kk6ITMterto4XJP4ZjTZPRd6D/AGSdD+E8Vo26eVfR2dPr4WrD4ZKha5vCkJBACAEAIAQAgBACAEAIAQAgMO85r7v95+nQG4oAQAgBACAEAIAQAgOFbVNiY57zZoFyf7dqmMXJ4RjssjXHdIz7FsXkqXa3bGD6LOfW7mfkutRpVHs8trfITtbiugpYVsSeODQjAkoY1hlI3K4v2PYo1hlI24xO3Rqu4zbRD41KkVlAbSxrKmYZRYxniWVNS4Zqyi4vKJbBcbIIjmPU15+ActPUaXH5ROpofI4/w7P9yygrnndz7FIAQAgBACAEAIAQAgBACAEBh3nNfd/vP06A3FACAEAIAQAgBACAS4pgjP2Z7tPjHTyZGn9Ww6cnOG93duC6mloxyzzPktb8jcV0hvhVE+V+SMC9rucfVYOZ5nkFnvtVaNTS6Sd8kl0W2m2fDRrK8nqytHcLH4rmvVyZ34eLrisMKihLNSczfatZzfxAaEdYsphfkpbolFZieMjssjeTBGJ1DVUyqJ46NSngOOQhoy/ccrfatdzvwg6AdZuscrsGaGk3d8CKnAiR6Ezr8ntaWntsAQkdU8ifjoyXDK3URua4se3K9u8cCDuc08QV1KrFZE4F1MqpNSRZdmcSzt6N59Jo0J+038wubq6dksro7fjNZ8sNku0Ty1DrAgBACAEAIAQAgBACAEAIDDvOa+7/AHn6dAbigBACAEAIAQAgBAQG2GJ9DDlafTk9FvMD7TvD5rY01e+f7Gh5HUKqr9yhwtsOwLtRWDyMnu5+y/bI0oZTMP2pPTcfxbvAWXE1EnKbPX+PrUKF+5D7R+UOnpKjoHMe8tt0jmZbMzAECx9Y2INutYDd6LZFK2Rgc2zmPaCDwLXC4+BQNZ4IuJthb2SW9zTp8LLai+DlNYbR2AQtg8eNCOdh/MQP7qG+CYrlHXGcTjpYHzSaMjG4bzcgNa3rJsFrHS6RDbH7bRV7nsbG6N7BmyuIOZt7XBHIkXHWpGRxtfTjI2Ub43AHrY8hpHiQVs6ObU8HN8pUpVqf0QdLOY5GvH2Tr1jcR4Lp3w3wwcHT3fFapF9ifcAg3BFwuG008M9fGW5JoWoLAgBACAEAIAQAgBACAEBh3nNfd/vP06A3FACAEAIAQAgBAeOQGZ7SVvTVLzf0WHI3+E+ke83+C6+lhtgjynkbt9r/AG4G7I7gjmFtnMRe9lqgPpojxa3K7qLdCFwrotTZ7PRWKdMcFA208n1TPWvlgyOjmILi5waWHKGm44jS+ixs2v5NLwyjEMMcQNxHG1l+eUAX+CgN7Vkj4H5ru4Oc5w7CfR+AC2YrCOXOScsocBSyUIlNgSN4sR/CQbfBQSnycNrcI/TaOSFjgHPDXMJ3ZmOD2g9RtbvWvjDOimpLgrHk32KnpJnzVGVpyFjGtdm9YgucSPwiwRhIs+2EgFOWcZHsaP5g4/AFbGljmxM0fJTxRj3/AOytvC7C6PLtZLbs1U5ogOLDbu3j/wDdS5GrhtsPUeNv+Srn0S61ToAgBACAEAIAQAgBACAEBh3nNfd/vP06A3FACAEAIAQAgBANsRqOjje/2WOd4C6mKzJIx2y2wbMnp+Z3nU9p3rvR6PE2PMmx/ErGNElhNc+neS0Z436vYN4PtsvpfmOK076d/K7OroddKjhrKLNFtDAR/mWPsua4O8LLnumaZ3o66lrdk4VeJGUZWAtYfWc4WLh7LW7x1k9yyQoa5Zr3a2MltgLjKu/4NeHR2BVWZVJICUQbWDhFVOivZpew65RbM0nflvoR1JKvdyi9Wp2LD6Okm0MYHqyk+yI3g+JFvisaomzLLX1xWSArZ3zPEkgygAiOMG+W+8k8XFdGipQRxdXqHc/2Gz1to0HwTOyktpHN5tv3tP8AutDXR/FSOt4ie2xw9FqXMPQggBACAEAIAQAgBACAEBh3nNfd/vP06A3FACAEAIAQAgBAQu177UkvWAP5nAH5rLRzYjU1zapeDOYV20ePY8icjZCQ6bO0WBIF9yxszQ4JGF6xMzxY8iesT45fRsxYt9ZbQC5+C8z5H+oKqHtr5f8A4O9o/GWWpSnwjiaqQ8bdi8td53VTeVLH8HchoKI8YFMq3jfr2rNpf6i1Nb/N5RS3xtMl+PDOwqA7qPIr2XjvLUatfi8P6POavQ20drK+zhIV245OPJkdUVTQ4NJ9I7gs8TXkzm8rKjA2Pdn5LVDOu4+BWpq1mo3/AB0v+oRd1yD1QIAQAgBACAEAIAQAgBAYd5zX3f7z9OgNxQAgBACAEAIDwoCC21/8pJ2s/rCz6f8AzEaXkE/gZnMb12EzybQ6jeoeWEjt0bXEEjduVWXiSEMh7fmsbRmi8DqOYHS9urivBef8vepuiCwvv7PYeI8fX8atk02/+B1HGvFym/Z3WzoI1TcU3YAxIpfRO7JwmDRqSB3rYpsshJSh3+xLW+O1rKOXSlwuLW5m+vYF9W8Jfdfp1K1HhfL0wpuxBjSWBuYOIu4biV3Io48mc5H2V8mF5O+Ayg1EVj9o/wBJWDVP/CaOh45NahZL9dcU9Wsnt0JPUAIAQAgBACAEAIAQGHec193+8/ToDcUAIAQAgBAeEoCIxDGMriyMBxG8ncOrrK2qtPuWZdHM1Ov2vbDsjK4STxuZIRldvAFtxBGvcs8a4QeVk0523WxxLBBS7Jt+y97e8H4FZvkRquljCo2enZ6j2v6j6J/JTvz0UdIx/Snxm0rHMPXuPYdxU5KuolKWpB3FSyuGh25ocOvgVzfIeMr1kMPh+mb2h189LLjr2eNeWmxJHfovnGt8bbpZ7Zrj79M93pNbTqYpx7HInd7R8Vz9kTc2R+hMkx4uPiijH0FBfRyihzan1fn/ALL1XhvBztattWF/z/8ADz3lfMQpTrqeX9jp8i9/GCikkeGlY5tt8sYSVBccrBc8eQ7SsmcFdjY5gwYHWQk9W4LHK02IUZ7JCnwpjCCwAEbiND4rDKzPZsxqw8odGeVu6QnqOqp8dcvRm+a+HT/3HuHY0HODJAGuO48HdXUVgu07jzE3tLrlP8Z9kzdah0j1SAQAgBACAEAIAQGHec193+8/ToDcUAIAQAgBANsQlyRvcN4aSO4KYrMkY7JOMG0VKhdouvKPGEeWjLnL7HwmWPabKsDp02D5BQmCjaxvQienZICHNBB3gi4UZaLPDKviWzzo7vpzccYyf6T/AGWWMsmKURvRYgDodCN4O8dqyLHs1ZIeiradCdFju0sL1tmsovVdZU8weBPSjg+3bqvNaj+lISea2ejo/qScFtmkz1szd7nX+XgtnQ/03RQ983lmrrfP33LZBYQp2JN5r0SSR595G0lZ0jgxh1O88hxKtlMKDTyyYo4WsFh3niTzKpIzRwdn1CqoIl2ehzSyc1jnEz1TZ0lkVYxZayZB4pJpobEag8iNxWxt/HDNNzSkmuy54ViAfEx7nC5aCe22q4ljSk0etoblWmO/0tntDxWPejLtYk10ftBN8SdrPP8AEI/a+B/JPkiRtYk4nHz+BUfLEnYxJxWPr8FHzRJ2MI8UYSAL6m2o0RXRbwiNjHyylQQGHec193+8/ToDbJ52saXOIAG8lVlJRWWSk2MxjEfDN4Kitiy3xsP8YZyd4D80+VD42ef4u32XfD81HzIfGw/xceyfEJ8yJ+NjetxLMxzch1BG/n3KVek0ysqd0Wis0smgXoE90VJHjbIuFjix2HKMFdzPbpgtlhmsmA5YPWzKHFFlMUZlCjgt8hGz4fC+TM9l+BILh3mx1VblLZ+LL6ayvfixcD6PZ2n3iO/8T/zXJd9q4bPQrS6d8xXB1bgNP/pN8XfmoWot63Mn9LR/pR0GDQf6LO8XUfLZ/qZKoq/0oWMKhH7GP+UKHZZjssqKs/2kXVMYHnIxrQNPRaB27l2NGn8eWee8jZGVu2K4RzdLZbLajyzSinN7Y9iIySdd3D81hrnv5RsXUqpJPtj5slldrLKRlgZVlcBxUqJhlNt4Qxp4Hzu45efNamp1SitsezoaHQSk90+i101NkaG8lxmm+z0qaSSR1LFXaTkSWJtJ3HhYq7S24SWKNpO4SWKNqLbjzKoxyMlipJszQerXtG9blbyjBJcndXKmHec193+8/ToDSNsAbx6nLY6cLgjXwK0NY2sGzp8ZGtCbsHh4Klbyi83hjkBZMGPLFAKcDLFBqnCK7mKyptG7kh62HI69vRPwK6Wj1O38ZHG8jofkW+HZwFYOBXW3RxuycBQluUWjpBWg6HQ8isULYz6M9lM63iSOlQ7TQ6nd2qZScYtv0Urhvmo/Y3ZOWnK/T+6rTarYprv6Mup0sqZc9fY7uCFky8mtgZOqLGx8eCt8kd20uqZfHvJTDKqxyncd35LS1enz+SOn4/V87H16Jay5yidjd9hZTtIyInNmk9SmMeSs54i2VfpLnrJXZ+WEIpHl402W2Pjsk6DDCfSf3Bc26+Vj46O9pdLClJvs4YjEWvNmm3UtjT6iMIbWamt0dltrnEZPildoG27VklrIejBHxlj/ALuhxR7Pkm8hv8vBadupnL+06FGgpr5fJYKelDBYBauMvLN9PCwujqWpgbjzKo2ltwnKowTkbVVdFGQHva0kXAN72V4UymuDHZqIVv8AJi4ZGvaHMIc07iFjlBxeGZIWqayhRaseDLk8LVGCcj7CpLEt56j+6vW8MrJeyUWwUMO85r7v95+nQGqbWQ3hDvZcPA6f3Wrq45gZqOJYIbCHXaRyPzWrSzNaiQDVs4MWRWVMEZFBqtgo2KAVkirYPiBFiLqUkMv0R7sEYXXssinNLGeDDKqpyTcTrVYSx43WUwbi8omaU1iRxpMGDXAkk23XN1eVs5LDZrQ01VcsxRWNrdt6CGd1NKZBKwtDnNZdjS5ocDmvycNwUVycHmJnsrVscSHpkdGbO1HB3AjgunVfGXB57U6adWccnfCqiKeSWn/aMYx55ZZC4Dvu34ha+qkt+Yvk39BBunE1wznPG+J1jcjgVnpvUliZqanRTg91ZaMOmzsaTvtqtO2KU+Dq0zlKtOXY5VMGTJ44XCYJTG0VCwG4GqSWQnhcDoIkNy9iXMB3hRtXZCm+j0M6lOGMv7PARwI8VO1hSTOc1Sxps57QeRcAfBR8cn6IdsV2zqOrcoccF1JNZQyrcVhiNpJAD7IuT3gK0aZS6Ris1NcHhsRSYvDIbMkBPIgtJ7AVEqJxWWhXq6pvCZFbZ0l2NkA1acrux274/NZ9FPD2mp5OvdHcL2NnvC5nsP8Ag4X+d1XWwxPJbxM91Ti/ROrRwdZHhWNrkvk8jcWkHkVMeGS+UTrHXAI4rOnkx9GIec193+8/TqQbJjEOeGRv7pt2jUfJYrlmBat4lkp+DP8ATI5j5LnVPDwbliysk2FuYNY9AUkZFgK2CjZkHlU22r6OsMMEjY4zEx7D0bHOOa4cSXA/aDlkiuCCmt2zxib1J6lwP+lHb+hitgG6eT+sqJaCF9W17Z7OD+kaWvdlcQ1xBA1IAKjBR9lhcQBckAczopSKtnrdRodOr81ZFWYP5fcLyVkU43TQ2P4oTY/9rmeCGWLNE2fY3EcGjubvfTGMu49JGDHftzNB71KXtGOT5wZV5HMUdDirWPJ/XNfE7MdcwGZt78czLd6jt8l5JbeDecerIYIHz1BDY4xdx4nWwAHEkkADrV3hGFNvgy2by3sYbQ0JLBuL5g1x/hawgeJUORk+IuuxHlBpsRJY0OimAuYpCCXN4ujcPXA7AepSnkpKO0qs/lXmgxB1NV00ccTJuje5rnF7Wk+jLcmxFiHbtxUbsMvsyh35W9uKqgkgZTGMCSNznOcwPJs6wAvoBb5qZPBFa3djjDtuZKrBampY5rKuCNwkygWDhbLI1p5t15A35KM8EOK3Ef5FNpqurkqm1NQ6UNYwszZfRLnOBIIGmnBIPkm2KS4JQ1s4e+LpXXc7Iczj7Vt53dy6ahDang847bfkcM9nmJUElK9vp6kXDm33jQhIOM/RFsLKXyzs/Bi6n/SOkzE6ubbX1rG7uaj5Ep7MFpaaUq/lyS+xVYS18RN8tnN7DvHZe3isGphjlG3oLXJbWVy4M/67cZT0hvwzG62eVD8TReJXPeOMbbThzTTO/EBm0I3EEhRU5yWJltT8MHmpllwub9Kpi1/rWLHdtvRd8j3LRsXxW5R1aZfPpsPsh9kZCyd8Z0JaQR1sP/Kz6pbo5NPx0tlriy3kLlnfyeFVZYSVUuiSw2W7bcvkskCrRjXnNfd/vP06ylTcC1Q1keygwt6Oe3J5b3XsuSuLMG++YE+At41RYUlGehWSKmQ+cFh3o0tQOBfE7+IZ2f0yLJECvJd5QKSmw8Q1U+R0cjw1uV7iWOIeCMoPEuCkjBo1BtNTz0slVA/pI2NkJ0LTeJpc5pBFwbW8UwUfZ89UTKvGq4MfNeSTM67yejja0EkMbwAGgAUl+kPpJK7AawM6S4ADsoc7oJmOOvoncdCL2uCpIWJI0Dyt5K7CIayLVrHskHMNlHRvaesOy/yqSkeJYEeb9imamqKcnWKUSNHJsrbED+Jh8URFi5yZ5trAaDGJXsBGSobPH1hxEtuy5I7lHRkXKNW8tL+kwnpGG7DLC/qLXXynsu5qs3lGKCxLBWPIFFBIKyOSJj3/AKs3e1rrsOZrmi43XtftURLWNope1FK7C8Vf0F29FK2WH8DrPa3rFiW9xUPhl1iUS+eWTAm1VNBicAv+rZ0tuMUgBjf/AAl1j1OHJWazyUg8PBn20uOmqpKDObyU7ZIX34taWOiP8pt/CobLpYH8jX4ZU1VK4noaqmcwE7i2aMup5P4X2BP4lD4HZZ/N4/zqz/24v63K0Ctr6LltZT5KguH2wHDtGh+IXSoe6J5vWxcJ7kSu0Y6akjmG9uUnscMrvjZYqnttcWbeqXyUxmhOyEgkhlhPXp1PFj8fmmoW2akNFJzrcGRGz8xiqmg6XJY7v0HxAWS1bq8mrpZfHqHE6bV4eY5i8D0JDcHgHfab/fvTTWbo4fZOtocJuS6Y6oqihyAvjs+3pNs91zxI1tYrHars4RmpnpVH8iY2frYXhwhZ0dtS2wF+RuN61dRCaf5M39FbVJYr4/kicXxl8NQ7KxgA4lozPBA1zb9VnqpjKHLNTUaqdV+YpFnglzNa61szQbcri9lzpra2jsVy3xTFFY8mbAlQWR1pZcrweG49iRfIaMn85n7v95+nWyYzckBR9oo8lQ4jjZw7/wDcLlahbbDep5gS8TrgHmB8VtReUa8lhi1cxs9VkypUvKthvT4XUAetGBKP/jN3f9mZXiwYdsBsyzEKo075jF+rc9pDQ6+Ui7dSOBJ7lcG87KbFR0VLNTMlfI2fNmc8AWzx9GQANwsoyUfZhOwlYaPFafpPRLJzDKOWa8Tr9l79yks+jR/OCw0GGmqANWSOjcf3XtzD4tPipKVnPyUsNZg1ZSHgZGM6ukjzs8HglMiXEipeRLEuhxNsZJAnY+Mj94emy/Xdtu9ETNZRO+cHhdpqapA9djonnrYczPg4+CMivotGxkkeJ4J+iOkb0ohMLmkguYYz+pkLd9tIzfqU5KNNSyZbsLjLsJxI/pLXNaM0NQ2xu0E6OA42IB6xu3onhmSS3I7+V7HqasrGS0ry9rYGse/K5oLg95sA6x0DgL2STyxFNLDNs2KoL4VTQzsuHUwa9jh9l4PokH90hW9GKX9x887Y7MS0VXJTlrnNveF1ic7D6pFt54HrBVMGZM1zylbHvrMPppYYyamCKMZB67o3MGdlr+s062/EFL5McZYeBr5DdnammdUvqIHxNeyMM6QZS4guJsDroLeKImznov8AtLhLp2s6O2ZpO820PX22WxTbs7OdrdO7V+IvDcMc2mMMpGuYejqAHajfxBuVE7V8m9FqtNJ0/HI44HgJgeXmQOu21g23YTql2ojNYK6bRSqlkbYrgzOm6QFwuQ4gcwdbeC4fkvN3aKSrispm/T4iq9uxvBPysa9tnAOaRuIuFv1X7oRsj2y06Yv8JkPJglLny5Dc8A51vmqT80oWqnP5MxrxFbjvxwSdJSMiFo2Bo48z2nistlspvkyVU11L8ULlia62ZrTbdcA2VFOS6LyrhLloXdUbbMiil0eEqCTwoSJUNPsnsyjzjZczMO5j9JB/+utiDyjGzeFYgqu2EXpRu5gg9xuPmufrY8pm1pnw0GFvvG3q08Fep5iVsWGO1kTMTFKxXAiphEjHMd6r2uaexwIPzVkyD5l2PqTRYrDn/Z1Bik4aFxif3ak9yyA+oFGSuDF/K35P5TM6spIzI2TWaNgu9r7ayNaNXA7zbUG/PSUyUVbG9qMSr4I6SSFzwwtPoQP6V7mAtBfvvv4AaqRwma35ItmJaGkd04yyzSZyzS7GhuVrXH2t56roUl2Uza7yS1Tqt81E6Po5HmQBzyx8bnHM4DTUA7iDfXqQnci9O2PdVYZFR4hLnmYL9My7nNc0nI67tXHKcpvvQpnD4IjYnyWGgqm1JrDIWBwDGxdGHBzS2zyXu01vbmApRZyTLTtJsZRVxDqmAOeBYSNJZJbgC5u8dt0KptMjcJ8mOGwPD2wGRzTdvTPdIAeByaNPeCoyizk8FqqKsMIBvry4LQ1fk4ae2NbzlmarSzsg5na66G7KTNdrDDMoyNoFybhtPLqNxZRC6pKeFksovpDWKta423cr8VyavM0TscOvXJtS0k4xUgrW3APL+60v6hgp0KxcmTRNxbizyCWzdeCp4rySjpnvfRN1LlZkbUrcz8x4a/ktTxalqNVK6a6NnU4hVsXQ7kqGj1nNHaQF6pzS9nNUG/Q1lxaEftAey5+Sxu6C9mRVSfobSbQxDcHHut8yq/qUW+A4HaLN6kRPff4AKn6iT6Rb4o/YptVWP9SnI7WO+biFKndLpE4rXbOseGV7yLuEYPW3TuaCVPxXSfLK7610Zz5xFEImYc3M5x/6nM5xJJP/AE/h2LfrjtWDWk8s3xXKkJtXDeG/suB7jofmtXVxzAy0vEiHwN/ouHI38f8Aha1EuMGe5EotlLBrnoVslcHoREMr1RsPQPqHVD6ZrpXODi4l9sw1zZM2W/cr7iCxZkyMBmTJB7nKsmQF0yRg9TIwCZGDy6JjaNq2qLLWAN+fyXI8l5KzTNYXbN3TaaNq5O0M2YArf0WsjqK1NGvbT8csEfVi8ngF5DX2/Jr1+zOnStlP8kjmXtYvEUmcprk8zqitg+mizra9HOSpY3e5o7SAodsfslVv6GsmMQj9oO65+Sxy1EF7LqmT9DaTaKIbsx7rfNV/VR9l1p2MDjDHO0jcBx4/ALzWu0MLG518M6FTkliRKw1F26G4XGs1Fyh8MnwPjjnKEvK1E/WeDKkNnYS6Y36XI3dbUnt3r2HhNJup3p/yamptUZbR1T7JRfakeewAfmu0tFH2zUeofokoNl6YfYLvxOPyFllWkrXoq75v2SEOEQN9WGMdeUE+JWVVQXSMe5jtsYG4Admiskvorye2ViMHtkBh3nM/d/vP06Em5IBpikOeKRvNp+GoWK1Zgy0HiRTsFk9O3NvxGv5rm0vEsG7YsonQt41T1CAuoyMBdSmQ0F1OSMHt1GRg8JUpkbQupeSVELqM4J2nOSpY3e5o7XAKrmvslVsavxiEftAey5+Sxu+KLqp/Qxq8cicLAPPI2t8ytHyMYaqtxNmiEq5ZO8E5DbssbjS9wCvM6PXWaKTjJdmzdVGxCp3ENc4etYkWF9bX3cVpxvU9T8j+8jbiO0aU0kxGaV5Gl8oAbb8S6+s8tObcKytdEe2Z/tF5RIhI6OFrpA02MgcGsceOXQ3A5rp+N8VZCO+x8v0Yb9VHO2KIQ7ayO3RMb2ku/JddaKPtmt+ofpC2bRTO+0B2NAWRaSteijvm/Y/o8XlBvmJ7bEeBSzR1TWGgrpr2WSg2hd9tgPWPRP5LkX+BhJ/4cmjar1zS5RNUuJtdzHUfzXG1PhdRD1lfeTajqq5j/pLriSqlGW2SwzZjhrKHNE5e78CsaTk5Gsa+UladxXZNQfxFAOWoBSAEAIDDvOa+7/efp0BtrpQEByfVt4lQ1lYHso8ZyTdQfbuvb5LlP8bH/Jv9wLAttM1T26sMHOSpa31ntHaQqOSXsnaxrJi8I/aA9lz8gqfPFFvhkNpNoohuDj3AfNVepXovGjgbSbS+zH4u/IKrvlnhE/Cl2NpdoZeAaO4n5lTutl6G2C7Ywnx+Xi93Y0AKfiuf7ByqRE1WOP8AZkd+J3/Kn9JJ/wB0irvj6REVONz/AGYmDrN3fkrx0UfbK/qX9D7CdpW6CpgIPtsJI72HUdxK52r8dqO6ZmxVq4dTRZH0dNVMsLOb/wCm97HDtykHxXAWo1mlnl8P/fJu7arY4Q72dwptKwxxve5hcXNEjsxbfeA7fbjqtPXauWqfySST/YQoVawiYzrn7WTtM98o2LyuJpYSWtt+ucPWN9ejB4C2/wAF6/wHjouPzz/7Gjq72vwRQocCPJeqb+jnkhBgZ5ICTpsFPJAS1Lgx5ICYpcIPJAS9LhZ5KeW+WCWp8ONuK5mr8VRqZbpdmxXqp1rC5JOmorLeqrjXBQj0YZS3SyyQiplkKjpkdkAsBAeoAQAgMO85r7v95+nQGl1dS5AQlbWP60BFPrrC7vWv8uK5t9UnLMUbdU1txIb1W07x9t/8LQEVN0v2G+qJEVG0zyfUld+J1vhqrLRyfch88fSOUeLSO/ZgeJV1oo+2Vepl6H8ErzvCyrS1r0Y3dJ9kpTQOPBZFVBdIq5yfskoaEngr7UuirbfsdNwgngp/kjn7B2AX4IBvJs31IBtJsv1IDg/ZXqQHkey5abtuDzGhVZ1wsWJpFlOS6ZK01NK31zmHO2q8z5Tw9UK3Opcm/p9U5PbIcMJOg1K85pdLK62MEv5N62ahHOSKfswXOLnC5JJPevo9NUaoKEThTm5SyztHssOSyFR3FsyOSAdx7OgcEA8hwIckA8iwgDggHUeHgIDuynAQHUMCAVZACAEAIAQAgMO85r7v95+nQGyS0AKAZzYICgGUuzQPBOCcjV+yQPD4IQI/8HN9n4IDozZJvJAOotmmjggHsOCtCAdx4e0IBw2ADggFdGOSA8MQ5IDzoByQB+jt5IDz9HbyQAaZvJQ0msMZa5QiOiY3c0C/JYa9NXW8xRedkpds6dCOSz9lBQiHJAe5AgPbID1ACAEAIAQAgBACAEAIAQGHec193+8/ToDDUAIAQAgBACAEAIAQAgBACAEAIAQAgBACAEAIAQAgBACAEAIAQAgBACAEAIAQH//Z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AutoShape 8" descr="data:image/jpeg;base64,/9j/4AAQSkZJRgABAQAAAQABAAD/2wCEAAkGBxQTEhQUEhIVFRQWFBcYFBQUFRUVFBYXFBQXFhQUFRQaHCggGBolHBcVITEhJSkrLi4uGB8zODMsNygtLisBCgoKDg0OGxAQGywkICQsLCwsLCwsLCwsLCwsLCwsLCwsLCwsLCwsLCwsLCwsLCwsLCwsLCwsLCwsLCwsLCwsLP/AABEIAMEBBQMBEQACEQEDEQH/xAAcAAABBQEBAQAAAAAAAAAAAAAAAgQFBgcDAQj/xABIEAABAwIDBAUJBAgFAgcAAAABAAIDBBEFEiEGMUFRE2FxgZEHCCIyUoShscRCRXLRFCNDYoKSssEVM1Ph8SSiFjRjc4Ok8P/EABsBAQACAwEBAAAAAAAAAAAAAAABAgMEBQYH/8QAMBEAAgIBBAICAQMCBQUAAAAAAAECAxEEEiExBUETUSIUYXEGMiMzUpGhJIGx4fH/2gAMAwEAAhEDEQA/ANxQAgBACAEAIAQAgBACAEAIAQHhQDCsExP6tzGj94FxPxFviskdns1rlc+IPBF0WNvzFsrW+iSHZdCCN5txC2Z6aON0TnU+SnvcLe1wWFhvYjcQtLrg7MWmsi0JBACAEAIAQAgBACAEAIAQAgBACAw7zmvu/wB5+nQG4oAQAgBACAEAIAQAgBACAEAlxUkMaT4lEz1pWN6i4X8LqVCb6RildVHtkZW7UQtH6u8juAAOXvcVmr0k5Pk07/JVQi3F5ZXKWU3c9295JPfqV09qilE8/uct05dvkuuDX6GO+/IP9vhZci3+9nqtL/kx/gfLGbAIAQAgBACAEAIAQAgBACAEAIAQGHec193+8/ToDcUAIAQAgBACAEAIAQAgOc0oaCXEAAakmwHaVKTbwispRisyfBVsR2s1y07c377r5e1rd5+C3KtG3zI5Go8qovbXyRErppf82V7uq9m/yjRbaohHpHLnq7rHyxcOGt5KzaRVRk+x02hCjeW+FfQmSkTcHWxdNVTReo8lo+y70h3cR3Kk6ITMterto4XJP4ZjTZPRd6D/AGSdD+E8Vo26eVfR2dPr4WrD4ZKha5vCkJBACAEAIAQAgBACAEAIAQAgMO85r7v95+nQG4oAQAgBACAEAIAQAgOFbVNiY57zZoFyf7dqmMXJ4RjssjXHdIz7FsXkqXa3bGD6LOfW7mfkutRpVHs8trfITtbiugpYVsSeODQjAkoY1hlI3K4v2PYo1hlI24xO3Rqu4zbRD41KkVlAbSxrKmYZRYxniWVNS4Zqyi4vKJbBcbIIjmPU15+ActPUaXH5ROpofI4/w7P9yygrnndz7FIAQAgBACAEAIAQAgBACAEBh3nNfd/vP06A3FACAEAIAQAgBACAS4pgjP2Z7tPjHTyZGn9Ww6cnOG93duC6mloxyzzPktb8jcV0hvhVE+V+SMC9rucfVYOZ5nkFnvtVaNTS6Sd8kl0W2m2fDRrK8nqytHcLH4rmvVyZ34eLrisMKihLNSczfatZzfxAaEdYsphfkpbolFZieMjssjeTBGJ1DVUyqJ46NSngOOQhoy/ccrfatdzvwg6AdZuscrsGaGk3d8CKnAiR6Ezr8ntaWntsAQkdU8ifjoyXDK3URua4se3K9u8cCDuc08QV1KrFZE4F1MqpNSRZdmcSzt6N59Jo0J+038wubq6dksro7fjNZ8sNku0Ty1DrAgBACAEAIAQAgBACAEAIDDvOa+7/AHn6dAbigBACAEAIAQAgBAQG2GJ9DDlafTk9FvMD7TvD5rY01e+f7Gh5HUKqr9yhwtsOwLtRWDyMnu5+y/bI0oZTMP2pPTcfxbvAWXE1EnKbPX+PrUKF+5D7R+UOnpKjoHMe8tt0jmZbMzAECx9Y2INutYDd6LZFK2Rgc2zmPaCDwLXC4+BQNZ4IuJthb2SW9zTp8LLai+DlNYbR2AQtg8eNCOdh/MQP7qG+CYrlHXGcTjpYHzSaMjG4bzcgNa3rJsFrHS6RDbH7bRV7nsbG6N7BmyuIOZt7XBHIkXHWpGRxtfTjI2Ub43AHrY8hpHiQVs6ObU8HN8pUpVqf0QdLOY5GvH2Tr1jcR4Lp3w3wwcHT3fFapF9ifcAg3BFwuG008M9fGW5JoWoLAgBACAEAIAQAgBACAEBh3nNfd/vP06A3FACAEAIAQAgBAeOQGZ7SVvTVLzf0WHI3+E+ke83+C6+lhtgjynkbt9r/AG4G7I7gjmFtnMRe9lqgPpojxa3K7qLdCFwrotTZ7PRWKdMcFA208n1TPWvlgyOjmILi5waWHKGm44jS+ixs2v5NLwyjEMMcQNxHG1l+eUAX+CgN7Vkj4H5ru4Oc5w7CfR+AC2YrCOXOScsocBSyUIlNgSN4sR/CQbfBQSnycNrcI/TaOSFjgHPDXMJ3ZmOD2g9RtbvWvjDOimpLgrHk32KnpJnzVGVpyFjGtdm9YgucSPwiwRhIs+2EgFOWcZHsaP5g4/AFbGljmxM0fJTxRj3/AOytvC7C6PLtZLbs1U5ogOLDbu3j/wDdS5GrhtsPUeNv+Srn0S61ToAgBACAEAIAQAgBACAEBh3nNfd/vP06A3FACAEAIAQAgBANsRqOjje/2WOd4C6mKzJIx2y2wbMnp+Z3nU9p3rvR6PE2PMmx/ErGNElhNc+neS0Z436vYN4PtsvpfmOK076d/K7OroddKjhrKLNFtDAR/mWPsua4O8LLnumaZ3o66lrdk4VeJGUZWAtYfWc4WLh7LW7x1k9yyQoa5Zr3a2MltgLjKu/4NeHR2BVWZVJICUQbWDhFVOivZpew65RbM0nflvoR1JKvdyi9Wp2LD6Okm0MYHqyk+yI3g+JFvisaomzLLX1xWSArZ3zPEkgygAiOMG+W+8k8XFdGipQRxdXqHc/2Gz1to0HwTOyktpHN5tv3tP8AutDXR/FSOt4ie2xw9FqXMPQggBACAEAIAQAgBACAEBh3nNfd/vP06A3FACAEAIAQAgBAQu177UkvWAP5nAH5rLRzYjU1zapeDOYV20ePY8icjZCQ6bO0WBIF9yxszQ4JGF6xMzxY8iesT45fRsxYt9ZbQC5+C8z5H+oKqHtr5f8A4O9o/GWWpSnwjiaqQ8bdi8td53VTeVLH8HchoKI8YFMq3jfr2rNpf6i1Nb/N5RS3xtMl+PDOwqA7qPIr2XjvLUatfi8P6POavQ20drK+zhIV245OPJkdUVTQ4NJ9I7gs8TXkzm8rKjA2Pdn5LVDOu4+BWpq1mo3/AB0v+oRd1yD1QIAQAgBACAEAIAQAgBAYd5zX3f7z9OgNxQAgBACAEAIDwoCC21/8pJ2s/rCz6f8AzEaXkE/gZnMb12EzybQ6jeoeWEjt0bXEEjduVWXiSEMh7fmsbRmi8DqOYHS9urivBef8vepuiCwvv7PYeI8fX8atk02/+B1HGvFym/Z3WzoI1TcU3YAxIpfRO7JwmDRqSB3rYpsshJSh3+xLW+O1rKOXSlwuLW5m+vYF9W8Jfdfp1K1HhfL0wpuxBjSWBuYOIu4biV3Io48mc5H2V8mF5O+Ayg1EVj9o/wBJWDVP/CaOh45NahZL9dcU9Wsnt0JPUAIAQAgBACAEAIAQGHec193+8/ToDcUAIAQAgBAeEoCIxDGMriyMBxG8ncOrrK2qtPuWZdHM1Ov2vbDsjK4STxuZIRldvAFtxBGvcs8a4QeVk0523WxxLBBS7Jt+y97e8H4FZvkRquljCo2enZ6j2v6j6J/JTvz0UdIx/Snxm0rHMPXuPYdxU5KuolKWpB3FSyuGh25ocOvgVzfIeMr1kMPh+mb2h189LLjr2eNeWmxJHfovnGt8bbpZ7Zrj79M93pNbTqYpx7HInd7R8Vz9kTc2R+hMkx4uPiijH0FBfRyihzan1fn/ALL1XhvBztattWF/z/8ADz3lfMQpTrqeX9jp8i9/GCikkeGlY5tt8sYSVBccrBc8eQ7SsmcFdjY5gwYHWQk9W4LHK02IUZ7JCnwpjCCwAEbiND4rDKzPZsxqw8odGeVu6QnqOqp8dcvRm+a+HT/3HuHY0HODJAGuO48HdXUVgu07jzE3tLrlP8Z9kzdah0j1SAQAgBACAEAIAQGHec193+8/ToDcUAIAQAgBANsQlyRvcN4aSO4KYrMkY7JOMG0VKhdouvKPGEeWjLnL7HwmWPabKsDp02D5BQmCjaxvQienZICHNBB3gi4UZaLPDKviWzzo7vpzccYyf6T/AGWWMsmKURvRYgDodCN4O8dqyLHs1ZIeiradCdFju0sL1tmsovVdZU8weBPSjg+3bqvNaj+lISea2ejo/qScFtmkz1szd7nX+XgtnQ/03RQ983lmrrfP33LZBYQp2JN5r0SSR595G0lZ0jgxh1O88hxKtlMKDTyyYo4WsFh3niTzKpIzRwdn1CqoIl2ehzSyc1jnEz1TZ0lkVYxZayZB4pJpobEag8iNxWxt/HDNNzSkmuy54ViAfEx7nC5aCe22q4ljSk0etoblWmO/0tntDxWPejLtYk10ftBN8SdrPP8AEI/a+B/JPkiRtYk4nHz+BUfLEnYxJxWPr8FHzRJ2MI8UYSAL6m2o0RXRbwiNjHyylQQGHec193+8/ToDbJ52saXOIAG8lVlJRWWSk2MxjEfDN4Kitiy3xsP8YZyd4D80+VD42ef4u32XfD81HzIfGw/xceyfEJ8yJ+NjetxLMxzch1BG/n3KVek0ysqd0Wis0smgXoE90VJHjbIuFjix2HKMFdzPbpgtlhmsmA5YPWzKHFFlMUZlCjgt8hGz4fC+TM9l+BILh3mx1VblLZ+LL6ayvfixcD6PZ2n3iO/8T/zXJd9q4bPQrS6d8xXB1bgNP/pN8XfmoWot63Mn9LR/pR0GDQf6LO8XUfLZ/qZKoq/0oWMKhH7GP+UKHZZjssqKs/2kXVMYHnIxrQNPRaB27l2NGn8eWee8jZGVu2K4RzdLZbLajyzSinN7Y9iIySdd3D81hrnv5RsXUqpJPtj5slldrLKRlgZVlcBxUqJhlNt4Qxp4Hzu45efNamp1SitsezoaHQSk90+i101NkaG8lxmm+z0qaSSR1LFXaTkSWJtJ3HhYq7S24SWKNpO4SWKNqLbjzKoxyMlipJszQerXtG9blbyjBJcndXKmHec193+8/ToDSNsAbx6nLY6cLgjXwK0NY2sGzp8ZGtCbsHh4Klbyi83hjkBZMGPLFAKcDLFBqnCK7mKyptG7kh62HI69vRPwK6Wj1O38ZHG8jofkW+HZwFYOBXW3RxuycBQluUWjpBWg6HQ8isULYz6M9lM63iSOlQ7TQ6nd2qZScYtv0Urhvmo/Y3ZOWnK/T+6rTarYprv6Mup0sqZc9fY7uCFky8mtgZOqLGx8eCt8kd20uqZfHvJTDKqxyncd35LS1enz+SOn4/V87H16Jay5yidjd9hZTtIyInNmk9SmMeSs54i2VfpLnrJXZ+WEIpHl402W2Pjsk6DDCfSf3Bc26+Vj46O9pdLClJvs4YjEWvNmm3UtjT6iMIbWamt0dltrnEZPildoG27VklrIejBHxlj/ALuhxR7Pkm8hv8vBadupnL+06FGgpr5fJYKelDBYBauMvLN9PCwujqWpgbjzKo2ltwnKowTkbVVdFGQHva0kXAN72V4UymuDHZqIVv8AJi4ZGvaHMIc07iFjlBxeGZIWqayhRaseDLk8LVGCcj7CpLEt56j+6vW8MrJeyUWwUMO85r7v95+nQGqbWQ3hDvZcPA6f3Wrq45gZqOJYIbCHXaRyPzWrSzNaiQDVs4MWRWVMEZFBqtgo2KAVkirYPiBFiLqUkMv0R7sEYXXssinNLGeDDKqpyTcTrVYSx43WUwbi8omaU1iRxpMGDXAkk23XN1eVs5LDZrQ01VcsxRWNrdt6CGd1NKZBKwtDnNZdjS5ocDmvycNwUVycHmJnsrVscSHpkdGbO1HB3AjgunVfGXB57U6adWccnfCqiKeSWn/aMYx55ZZC4Dvu34ha+qkt+Yvk39BBunE1wznPG+J1jcjgVnpvUliZqanRTg91ZaMOmzsaTvtqtO2KU+Dq0zlKtOXY5VMGTJ44XCYJTG0VCwG4GqSWQnhcDoIkNy9iXMB3hRtXZCm+j0M6lOGMv7PARwI8VO1hSTOc1Sxps57QeRcAfBR8cn6IdsV2zqOrcoccF1JNZQyrcVhiNpJAD7IuT3gK0aZS6Ris1NcHhsRSYvDIbMkBPIgtJ7AVEqJxWWhXq6pvCZFbZ0l2NkA1acrux274/NZ9FPD2mp5OvdHcL2NnvC5nsP8Ag4X+d1XWwxPJbxM91Ti/ROrRwdZHhWNrkvk8jcWkHkVMeGS+UTrHXAI4rOnkx9GIec193+8/TqQbJjEOeGRv7pt2jUfJYrlmBat4lkp+DP8ATI5j5LnVPDwbliysk2FuYNY9AUkZFgK2CjZkHlU22r6OsMMEjY4zEx7D0bHOOa4cSXA/aDlkiuCCmt2zxib1J6lwP+lHb+hitgG6eT+sqJaCF9W17Z7OD+kaWvdlcQ1xBA1IAKjBR9lhcQBckAczopSKtnrdRodOr81ZFWYP5fcLyVkU43TQ2P4oTY/9rmeCGWLNE2fY3EcGjubvfTGMu49JGDHftzNB71KXtGOT5wZV5HMUdDirWPJ/XNfE7MdcwGZt78czLd6jt8l5JbeDecerIYIHz1BDY4xdx4nWwAHEkkADrV3hGFNvgy2by3sYbQ0JLBuL5g1x/hawgeJUORk+IuuxHlBpsRJY0OimAuYpCCXN4ujcPXA7AepSnkpKO0qs/lXmgxB1NV00ccTJuje5rnF7Wk+jLcmxFiHbtxUbsMvsyh35W9uKqgkgZTGMCSNznOcwPJs6wAvoBb5qZPBFa3djjDtuZKrBampY5rKuCNwkygWDhbLI1p5t15A35KM8EOK3Ef5FNpqurkqm1NQ6UNYwszZfRLnOBIIGmnBIPkm2KS4JQ1s4e+LpXXc7Iczj7Vt53dy6ahDang847bfkcM9nmJUElK9vp6kXDm33jQhIOM/RFsLKXyzs/Bi6n/SOkzE6ubbX1rG7uaj5Ep7MFpaaUq/lyS+xVYS18RN8tnN7DvHZe3isGphjlG3oLXJbWVy4M/67cZT0hvwzG62eVD8TReJXPeOMbbThzTTO/EBm0I3EEhRU5yWJltT8MHmpllwub9Kpi1/rWLHdtvRd8j3LRsXxW5R1aZfPpsPsh9kZCyd8Z0JaQR1sP/Kz6pbo5NPx0tlriy3kLlnfyeFVZYSVUuiSw2W7bcvkskCrRjXnNfd/vP06ylTcC1Q1keygwt6Oe3J5b3XsuSuLMG++YE+At41RYUlGehWSKmQ+cFh3o0tQOBfE7+IZ2f0yLJECvJd5QKSmw8Q1U+R0cjw1uV7iWOIeCMoPEuCkjBo1BtNTz0slVA/pI2NkJ0LTeJpc5pBFwbW8UwUfZ89UTKvGq4MfNeSTM67yejja0EkMbwAGgAUl+kPpJK7AawM6S4ADsoc7oJmOOvoncdCL2uCpIWJI0Dyt5K7CIayLVrHskHMNlHRvaesOy/yqSkeJYEeb9imamqKcnWKUSNHJsrbED+Jh8URFi5yZ5trAaDGJXsBGSobPH1hxEtuy5I7lHRkXKNW8tL+kwnpGG7DLC/qLXXynsu5qs3lGKCxLBWPIFFBIKyOSJj3/AKs3e1rrsOZrmi43XtftURLWNope1FK7C8Vf0F29FK2WH8DrPa3rFiW9xUPhl1iUS+eWTAm1VNBicAv+rZ0tuMUgBjf/AAl1j1OHJWazyUg8PBn20uOmqpKDObyU7ZIX34taWOiP8pt/CobLpYH8jX4ZU1VK4noaqmcwE7i2aMup5P4X2BP4lD4HZZ/N4/zqz/24v63K0Ctr6LltZT5KguH2wHDtGh+IXSoe6J5vWxcJ7kSu0Y6akjmG9uUnscMrvjZYqnttcWbeqXyUxmhOyEgkhlhPXp1PFj8fmmoW2akNFJzrcGRGz8xiqmg6XJY7v0HxAWS1bq8mrpZfHqHE6bV4eY5i8D0JDcHgHfab/fvTTWbo4fZOtocJuS6Y6oqihyAvjs+3pNs91zxI1tYrHars4RmpnpVH8iY2frYXhwhZ0dtS2wF+RuN61dRCaf5M39FbVJYr4/kicXxl8NQ7KxgA4lozPBA1zb9VnqpjKHLNTUaqdV+YpFnglzNa61szQbcri9lzpra2jsVy3xTFFY8mbAlQWR1pZcrweG49iRfIaMn85n7v95+nWyYzckBR9oo8lQ4jjZw7/wDcLlahbbDep5gS8TrgHmB8VtReUa8lhi1cxs9VkypUvKthvT4XUAetGBKP/jN3f9mZXiwYdsBsyzEKo075jF+rc9pDQ6+Ui7dSOBJ7lcG87KbFR0VLNTMlfI2fNmc8AWzx9GQANwsoyUfZhOwlYaPFafpPRLJzDKOWa8Tr9l79yks+jR/OCw0GGmqANWSOjcf3XtzD4tPipKVnPyUsNZg1ZSHgZGM6ukjzs8HglMiXEipeRLEuhxNsZJAnY+Mj94emy/Xdtu9ETNZRO+cHhdpqapA9djonnrYczPg4+CMivotGxkkeJ4J+iOkb0ohMLmkguYYz+pkLd9tIzfqU5KNNSyZbsLjLsJxI/pLXNaM0NQ2xu0E6OA42IB6xu3onhmSS3I7+V7HqasrGS0ry9rYGse/K5oLg95sA6x0DgL2STyxFNLDNs2KoL4VTQzsuHUwa9jh9l4PokH90hW9GKX9x887Y7MS0VXJTlrnNveF1ic7D6pFt54HrBVMGZM1zylbHvrMPppYYyamCKMZB67o3MGdlr+s062/EFL5McZYeBr5DdnammdUvqIHxNeyMM6QZS4guJsDroLeKImznov8AtLhLp2s6O2ZpO820PX22WxTbs7OdrdO7V+IvDcMc2mMMpGuYejqAHajfxBuVE7V8m9FqtNJ0/HI44HgJgeXmQOu21g23YTql2ojNYK6bRSqlkbYrgzOm6QFwuQ4gcwdbeC4fkvN3aKSrispm/T4iq9uxvBPysa9tnAOaRuIuFv1X7oRsj2y06Yv8JkPJglLny5Dc8A51vmqT80oWqnP5MxrxFbjvxwSdJSMiFo2Bo48z2nistlspvkyVU11L8ULlia62ZrTbdcA2VFOS6LyrhLloXdUbbMiil0eEqCTwoSJUNPsnsyjzjZczMO5j9JB/+utiDyjGzeFYgqu2EXpRu5gg9xuPmufrY8pm1pnw0GFvvG3q08Fep5iVsWGO1kTMTFKxXAiphEjHMd6r2uaexwIPzVkyD5l2PqTRYrDn/Z1Bik4aFxif3ak9yyA+oFGSuDF/K35P5TM6spIzI2TWaNgu9r7ayNaNXA7zbUG/PSUyUVbG9qMSr4I6SSFzwwtPoQP6V7mAtBfvvv4AaqRwma35ItmJaGkd04yyzSZyzS7GhuVrXH2t56roUl2Uza7yS1Tqt81E6Po5HmQBzyx8bnHM4DTUA7iDfXqQnci9O2PdVYZFR4hLnmYL9My7nNc0nI67tXHKcpvvQpnD4IjYnyWGgqm1JrDIWBwDGxdGHBzS2zyXu01vbmApRZyTLTtJsZRVxDqmAOeBYSNJZJbgC5u8dt0KptMjcJ8mOGwPD2wGRzTdvTPdIAeByaNPeCoyizk8FqqKsMIBvry4LQ1fk4ae2NbzlmarSzsg5na66G7KTNdrDDMoyNoFybhtPLqNxZRC6pKeFksovpDWKta423cr8VyavM0TscOvXJtS0k4xUgrW3APL+60v6hgp0KxcmTRNxbizyCWzdeCp4rySjpnvfRN1LlZkbUrcz8x4a/ktTxalqNVK6a6NnU4hVsXQ7kqGj1nNHaQF6pzS9nNUG/Q1lxaEftAey5+Sxu6C9mRVSfobSbQxDcHHut8yq/qUW+A4HaLN6kRPff4AKn6iT6Rb4o/YptVWP9SnI7WO+biFKndLpE4rXbOseGV7yLuEYPW3TuaCVPxXSfLK7610Zz5xFEImYc3M5x/6nM5xJJP/AE/h2LfrjtWDWk8s3xXKkJtXDeG/suB7jofmtXVxzAy0vEiHwN/ouHI38f8Aha1EuMGe5EotlLBrnoVslcHoREMr1RsPQPqHVD6ZrpXODi4l9sw1zZM2W/cr7iCxZkyMBmTJB7nKsmQF0yRg9TIwCZGDy6JjaNq2qLLWAN+fyXI8l5KzTNYXbN3TaaNq5O0M2YArf0WsjqK1NGvbT8csEfVi8ngF5DX2/Jr1+zOnStlP8kjmXtYvEUmcprk8zqitg+mizra9HOSpY3e5o7SAodsfslVv6GsmMQj9oO65+Sxy1EF7LqmT9DaTaKIbsx7rfNV/VR9l1p2MDjDHO0jcBx4/ALzWu0MLG518M6FTkliRKw1F26G4XGs1Fyh8MnwPjjnKEvK1E/WeDKkNnYS6Y36XI3dbUnt3r2HhNJup3p/yamptUZbR1T7JRfakeewAfmu0tFH2zUeofokoNl6YfYLvxOPyFllWkrXoq75v2SEOEQN9WGMdeUE+JWVVQXSMe5jtsYG4Admiskvorye2ViMHtkBh3nM/d/vP06Em5IBpikOeKRvNp+GoWK1Zgy0HiRTsFk9O3NvxGv5rm0vEsG7YsonQt41T1CAuoyMBdSmQ0F1OSMHt1GRg8JUpkbQupeSVELqM4J2nOSpY3e5o7XAKrmvslVsavxiEftAey5+Sxu+KLqp/Qxq8cicLAPPI2t8ytHyMYaqtxNmiEq5ZO8E5DbssbjS9wCvM6PXWaKTjJdmzdVGxCp3ENc4etYkWF9bX3cVpxvU9T8j+8jbiO0aU0kxGaV5Gl8oAbb8S6+s8tObcKytdEe2Z/tF5RIhI6OFrpA02MgcGsceOXQ3A5rp+N8VZCO+x8v0Yb9VHO2KIQ7ayO3RMb2ku/JddaKPtmt+ofpC2bRTO+0B2NAWRaSteijvm/Y/o8XlBvmJ7bEeBSzR1TWGgrpr2WSg2hd9tgPWPRP5LkX+BhJ/4cmjar1zS5RNUuJtdzHUfzXG1PhdRD1lfeTajqq5j/pLriSqlGW2SwzZjhrKHNE5e78CsaTk5Gsa+UladxXZNQfxFAOWoBSAEAIDDvOa+7/efp0BtrpQEByfVt4lQ1lYHso8ZyTdQfbuvb5LlP8bH/Jv9wLAttM1T26sMHOSpa31ntHaQqOSXsnaxrJi8I/aA9lz8gqfPFFvhkNpNoohuDj3AfNVepXovGjgbSbS+zH4u/IKrvlnhE/Cl2NpdoZeAaO4n5lTutl6G2C7Ywnx+Xi93Y0AKfiuf7ByqRE1WOP8AZkd+J3/Kn9JJ/wB0irvj6REVONz/AGYmDrN3fkrx0UfbK/qX9D7CdpW6CpgIPtsJI72HUdxK52r8dqO6ZmxVq4dTRZH0dNVMsLOb/wCm97HDtykHxXAWo1mlnl8P/fJu7arY4Q72dwptKwxxve5hcXNEjsxbfeA7fbjqtPXauWqfySST/YQoVawiYzrn7WTtM98o2LyuJpYSWtt+ucPWN9ejB4C2/wAF6/wHjouPzz/7Gjq72vwRQocCPJeqb+jnkhBgZ5ICTpsFPJAS1Lgx5ICYpcIPJAS9LhZ5KeW+WCWp8ONuK5mr8VRqZbpdmxXqp1rC5JOmorLeqrjXBQj0YZS3SyyQiplkKjpkdkAsBAeoAQAgMO85r7v95+nQGl1dS5AQlbWP60BFPrrC7vWv8uK5t9UnLMUbdU1txIb1W07x9t/8LQEVN0v2G+qJEVG0zyfUld+J1vhqrLRyfch88fSOUeLSO/ZgeJV1oo+2Vepl6H8ErzvCyrS1r0Y3dJ9kpTQOPBZFVBdIq5yfskoaEngr7UuirbfsdNwgngp/kjn7B2AX4IBvJs31IBtJsv1IDg/ZXqQHkey5abtuDzGhVZ1wsWJpFlOS6ZK01NK31zmHO2q8z5Tw9UK3Opcm/p9U5PbIcMJOg1K85pdLK62MEv5N62ahHOSKfswXOLnC5JJPevo9NUaoKEThTm5SyztHssOSyFR3FsyOSAdx7OgcEA8hwIckA8iwgDggHUeHgIDuynAQHUMCAVZACAEAIAQAgMO85r7v95+nQGyS0AKAZzYICgGUuzQPBOCcjV+yQPD4IQI/8HN9n4IDozZJvJAOotmmjggHsOCtCAdx4e0IBw2ADggFdGOSA8MQ5IDzoByQB+jt5IDz9HbyQAaZvJQ0msMZa5QiOiY3c0C/JYa9NXW8xRedkpds6dCOSz9lBQiHJAe5AgPbID1ACAEAIAQAgBACAEAIAQGHec193+8/ToDDUAIAQAgBACAEAIAQAgBACAEAIAQAgBACAEAIAQAgBACAEAIAQAgBACAEAIAQH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AutoShape 10" descr="data:image/jpeg;base64,/9j/4AAQSkZJRgABAQAAAQABAAD/2wCEAAkGBxQTEhQUEhIVFRQWFBcYFBQUFRUVFBYXFBQXFhQUFRQaHCggGBolHBcVITEhJSkrLi4uGB8zODMsNygtLisBCgoKDg0OGxAQGywkICQsLCwsLCwsLCwsLCwsLCwsLCwsLCwsLCwsLCwsLCwsLCwsLCwsLCwsLCwsLCwsLCwsLP/AABEIAMEBBQMBEQACEQEDEQH/xAAcAAABBQEBAQAAAAAAAAAAAAAAAgQFBgcDAQj/xABIEAABAwIDBAUJBAgFAgcAAAABAAIDBBEFEiEGMUFRE2FxgZEHCCIyUoShscRCRXLRFCNDYoKSssEVM1Ph8SSiFjRjc4Ok8P/EABsBAQACAwEBAAAAAAAAAAAAAAABAgMEBQYH/8QAMBEAAgIBBAICAQMCBQUAAAAAAAECAxEEEiExBUETUSIUYXEGMiMzUpGhJIGx4fH/2gAMAwEAAhEDEQA/ANxQAgBACAEAIAQAgBACAEAIAQHhQDCsExP6tzGj94FxPxFviskdns1rlc+IPBF0WNvzFsrW+iSHZdCCN5txC2Z6aON0TnU+SnvcLe1wWFhvYjcQtLrg7MWmsi0JBACAEAIAQAgBACAEAIAQAgBACAw7zmvu/wB5+nQG4oAQAgBACAEAIAQAgBACAEAlxUkMaT4lEz1pWN6i4X8LqVCb6RildVHtkZW7UQtH6u8juAAOXvcVmr0k5Pk07/JVQi3F5ZXKWU3c9295JPfqV09qilE8/uct05dvkuuDX6GO+/IP9vhZci3+9nqtL/kx/gfLGbAIAQAgBACAEAIAQAgBACAEAIAQGHec193+8/ToDcUAIAQAgBACAEAIAQAgOc0oaCXEAAakmwHaVKTbwispRisyfBVsR2s1y07c377r5e1rd5+C3KtG3zI5Go8qovbXyRErppf82V7uq9m/yjRbaohHpHLnq7rHyxcOGt5KzaRVRk+x02hCjeW+FfQmSkTcHWxdNVTReo8lo+y70h3cR3Kk6ITMterto4XJP4ZjTZPRd6D/AGSdD+E8Vo26eVfR2dPr4WrD4ZKha5vCkJBACAEAIAQAgBACAEAIAQAgMO85r7v95+nQG4oAQAgBACAEAIAQAgOFbVNiY57zZoFyf7dqmMXJ4RjssjXHdIz7FsXkqXa3bGD6LOfW7mfkutRpVHs8trfITtbiugpYVsSeODQjAkoY1hlI3K4v2PYo1hlI24xO3Rqu4zbRD41KkVlAbSxrKmYZRYxniWVNS4Zqyi4vKJbBcbIIjmPU15+ActPUaXH5ROpofI4/w7P9yygrnndz7FIAQAgBACAEAIAQAgBACAEBh3nNfd/vP06A3FACAEAIAQAgBACAS4pgjP2Z7tPjHTyZGn9Ww6cnOG93duC6mloxyzzPktb8jcV0hvhVE+V+SMC9rucfVYOZ5nkFnvtVaNTS6Sd8kl0W2m2fDRrK8nqytHcLH4rmvVyZ34eLrisMKihLNSczfatZzfxAaEdYsphfkpbolFZieMjssjeTBGJ1DVUyqJ46NSngOOQhoy/ccrfatdzvwg6AdZuscrsGaGk3d8CKnAiR6Ezr8ntaWntsAQkdU8ifjoyXDK3URua4se3K9u8cCDuc08QV1KrFZE4F1MqpNSRZdmcSzt6N59Jo0J+038wubq6dksro7fjNZ8sNku0Ty1DrAgBACAEAIAQAgBACAEAIDDvOa+7/AHn6dAbigBACAEAIAQAgBAQG2GJ9DDlafTk9FvMD7TvD5rY01e+f7Gh5HUKqr9yhwtsOwLtRWDyMnu5+y/bI0oZTMP2pPTcfxbvAWXE1EnKbPX+PrUKF+5D7R+UOnpKjoHMe8tt0jmZbMzAECx9Y2INutYDd6LZFK2Rgc2zmPaCDwLXC4+BQNZ4IuJthb2SW9zTp8LLai+DlNYbR2AQtg8eNCOdh/MQP7qG+CYrlHXGcTjpYHzSaMjG4bzcgNa3rJsFrHS6RDbH7bRV7nsbG6N7BmyuIOZt7XBHIkXHWpGRxtfTjI2Ub43AHrY8hpHiQVs6ObU8HN8pUpVqf0QdLOY5GvH2Tr1jcR4Lp3w3wwcHT3fFapF9ifcAg3BFwuG008M9fGW5JoWoLAgBACAEAIAQAgBACAEBh3nNfd/vP06A3FACAEAIAQAgBAeOQGZ7SVvTVLzf0WHI3+E+ke83+C6+lhtgjynkbt9r/AG4G7I7gjmFtnMRe9lqgPpojxa3K7qLdCFwrotTZ7PRWKdMcFA208n1TPWvlgyOjmILi5waWHKGm44jS+ixs2v5NLwyjEMMcQNxHG1l+eUAX+CgN7Vkj4H5ru4Oc5w7CfR+AC2YrCOXOScsocBSyUIlNgSN4sR/CQbfBQSnycNrcI/TaOSFjgHPDXMJ3ZmOD2g9RtbvWvjDOimpLgrHk32KnpJnzVGVpyFjGtdm9YgucSPwiwRhIs+2EgFOWcZHsaP5g4/AFbGljmxM0fJTxRj3/AOytvC7C6PLtZLbs1U5ogOLDbu3j/wDdS5GrhtsPUeNv+Srn0S61ToAgBACAEAIAQAgBACAEBh3nNfd/vP06A3FACAEAIAQAgBANsRqOjje/2WOd4C6mKzJIx2y2wbMnp+Z3nU9p3rvR6PE2PMmx/ErGNElhNc+neS0Z436vYN4PtsvpfmOK076d/K7OroddKjhrKLNFtDAR/mWPsua4O8LLnumaZ3o66lrdk4VeJGUZWAtYfWc4WLh7LW7x1k9yyQoa5Zr3a2MltgLjKu/4NeHR2BVWZVJICUQbWDhFVOivZpew65RbM0nflvoR1JKvdyi9Wp2LD6Okm0MYHqyk+yI3g+JFvisaomzLLX1xWSArZ3zPEkgygAiOMG+W+8k8XFdGipQRxdXqHc/2Gz1to0HwTOyktpHN5tv3tP8AutDXR/FSOt4ie2xw9FqXMPQggBACAEAIAQAgBACAEBh3nNfd/vP06A3FACAEAIAQAgBAQu177UkvWAP5nAH5rLRzYjU1zapeDOYV20ePY8icjZCQ6bO0WBIF9yxszQ4JGF6xMzxY8iesT45fRsxYt9ZbQC5+C8z5H+oKqHtr5f8A4O9o/GWWpSnwjiaqQ8bdi8td53VTeVLH8HchoKI8YFMq3jfr2rNpf6i1Nb/N5RS3xtMl+PDOwqA7qPIr2XjvLUatfi8P6POavQ20drK+zhIV245OPJkdUVTQ4NJ9I7gs8TXkzm8rKjA2Pdn5LVDOu4+BWpq1mo3/AB0v+oRd1yD1QIAQAgBACAEAIAQAgBAYd5zX3f7z9OgNxQAgBACAEAIDwoCC21/8pJ2s/rCz6f8AzEaXkE/gZnMb12EzybQ6jeoeWEjt0bXEEjduVWXiSEMh7fmsbRmi8DqOYHS9urivBef8vepuiCwvv7PYeI8fX8atk02/+B1HGvFym/Z3WzoI1TcU3YAxIpfRO7JwmDRqSB3rYpsshJSh3+xLW+O1rKOXSlwuLW5m+vYF9W8Jfdfp1K1HhfL0wpuxBjSWBuYOIu4biV3Io48mc5H2V8mF5O+Ayg1EVj9o/wBJWDVP/CaOh45NahZL9dcU9Wsnt0JPUAIAQAgBACAEAIAQGHec193+8/ToDcUAIAQAgBAeEoCIxDGMriyMBxG8ncOrrK2qtPuWZdHM1Ov2vbDsjK4STxuZIRldvAFtxBGvcs8a4QeVk0523WxxLBBS7Jt+y97e8H4FZvkRquljCo2enZ6j2v6j6J/JTvz0UdIx/Snxm0rHMPXuPYdxU5KuolKWpB3FSyuGh25ocOvgVzfIeMr1kMPh+mb2h189LLjr2eNeWmxJHfovnGt8bbpZ7Zrj79M93pNbTqYpx7HInd7R8Vz9kTc2R+hMkx4uPiijH0FBfRyihzan1fn/ALL1XhvBztattWF/z/8ADz3lfMQpTrqeX9jp8i9/GCikkeGlY5tt8sYSVBccrBc8eQ7SsmcFdjY5gwYHWQk9W4LHK02IUZ7JCnwpjCCwAEbiND4rDKzPZsxqw8odGeVu6QnqOqp8dcvRm+a+HT/3HuHY0HODJAGuO48HdXUVgu07jzE3tLrlP8Z9kzdah0j1SAQAgBACAEAIAQGHec193+8/ToDcUAIAQAgBANsQlyRvcN4aSO4KYrMkY7JOMG0VKhdouvKPGEeWjLnL7HwmWPabKsDp02D5BQmCjaxvQienZICHNBB3gi4UZaLPDKviWzzo7vpzccYyf6T/AGWWMsmKURvRYgDodCN4O8dqyLHs1ZIeiradCdFju0sL1tmsovVdZU8weBPSjg+3bqvNaj+lISea2ejo/qScFtmkz1szd7nX+XgtnQ/03RQ983lmrrfP33LZBYQp2JN5r0SSR595G0lZ0jgxh1O88hxKtlMKDTyyYo4WsFh3niTzKpIzRwdn1CqoIl2ehzSyc1jnEz1TZ0lkVYxZayZB4pJpobEag8iNxWxt/HDNNzSkmuy54ViAfEx7nC5aCe22q4ljSk0etoblWmO/0tntDxWPejLtYk10ftBN8SdrPP8AEI/a+B/JPkiRtYk4nHz+BUfLEnYxJxWPr8FHzRJ2MI8UYSAL6m2o0RXRbwiNjHyylQQGHec193+8/ToDbJ52saXOIAG8lVlJRWWSk2MxjEfDN4Kitiy3xsP8YZyd4D80+VD42ef4u32XfD81HzIfGw/xceyfEJ8yJ+NjetxLMxzch1BG/n3KVek0ysqd0Wis0smgXoE90VJHjbIuFjix2HKMFdzPbpgtlhmsmA5YPWzKHFFlMUZlCjgt8hGz4fC+TM9l+BILh3mx1VblLZ+LL6ayvfixcD6PZ2n3iO/8T/zXJd9q4bPQrS6d8xXB1bgNP/pN8XfmoWot63Mn9LR/pR0GDQf6LO8XUfLZ/qZKoq/0oWMKhH7GP+UKHZZjssqKs/2kXVMYHnIxrQNPRaB27l2NGn8eWee8jZGVu2K4RzdLZbLajyzSinN7Y9iIySdd3D81hrnv5RsXUqpJPtj5slldrLKRlgZVlcBxUqJhlNt4Qxp4Hzu45efNamp1SitsezoaHQSk90+i101NkaG8lxmm+z0qaSSR1LFXaTkSWJtJ3HhYq7S24SWKNpO4SWKNqLbjzKoxyMlipJszQerXtG9blbyjBJcndXKmHec193+8/ToDSNsAbx6nLY6cLgjXwK0NY2sGzp8ZGtCbsHh4Klbyi83hjkBZMGPLFAKcDLFBqnCK7mKyptG7kh62HI69vRPwK6Wj1O38ZHG8jofkW+HZwFYOBXW3RxuycBQluUWjpBWg6HQ8isULYz6M9lM63iSOlQ7TQ6nd2qZScYtv0Urhvmo/Y3ZOWnK/T+6rTarYprv6Mup0sqZc9fY7uCFky8mtgZOqLGx8eCt8kd20uqZfHvJTDKqxyncd35LS1enz+SOn4/V87H16Jay5yidjd9hZTtIyInNmk9SmMeSs54i2VfpLnrJXZ+WEIpHl402W2Pjsk6DDCfSf3Bc26+Vj46O9pdLClJvs4YjEWvNmm3UtjT6iMIbWamt0dltrnEZPildoG27VklrIejBHxlj/ALuhxR7Pkm8hv8vBadupnL+06FGgpr5fJYKelDBYBauMvLN9PCwujqWpgbjzKo2ltwnKowTkbVVdFGQHva0kXAN72V4UymuDHZqIVv8AJi4ZGvaHMIc07iFjlBxeGZIWqayhRaseDLk8LVGCcj7CpLEt56j+6vW8MrJeyUWwUMO85r7v95+nQGqbWQ3hDvZcPA6f3Wrq45gZqOJYIbCHXaRyPzWrSzNaiQDVs4MWRWVMEZFBqtgo2KAVkirYPiBFiLqUkMv0R7sEYXXssinNLGeDDKqpyTcTrVYSx43WUwbi8omaU1iRxpMGDXAkk23XN1eVs5LDZrQ01VcsxRWNrdt6CGd1NKZBKwtDnNZdjS5ocDmvycNwUVycHmJnsrVscSHpkdGbO1HB3AjgunVfGXB57U6adWccnfCqiKeSWn/aMYx55ZZC4Dvu34ha+qkt+Yvk39BBunE1wznPG+J1jcjgVnpvUliZqanRTg91ZaMOmzsaTvtqtO2KU+Dq0zlKtOXY5VMGTJ44XCYJTG0VCwG4GqSWQnhcDoIkNy9iXMB3hRtXZCm+j0M6lOGMv7PARwI8VO1hSTOc1Sxps57QeRcAfBR8cn6IdsV2zqOrcoccF1JNZQyrcVhiNpJAD7IuT3gK0aZS6Ris1NcHhsRSYvDIbMkBPIgtJ7AVEqJxWWhXq6pvCZFbZ0l2NkA1acrux274/NZ9FPD2mp5OvdHcL2NnvC5nsP8Ag4X+d1XWwxPJbxM91Ti/ROrRwdZHhWNrkvk8jcWkHkVMeGS+UTrHXAI4rOnkx9GIec193+8/TqQbJjEOeGRv7pt2jUfJYrlmBat4lkp+DP8ATI5j5LnVPDwbliysk2FuYNY9AUkZFgK2CjZkHlU22r6OsMMEjY4zEx7D0bHOOa4cSXA/aDlkiuCCmt2zxib1J6lwP+lHb+hitgG6eT+sqJaCF9W17Z7OD+kaWvdlcQ1xBA1IAKjBR9lhcQBckAczopSKtnrdRodOr81ZFWYP5fcLyVkU43TQ2P4oTY/9rmeCGWLNE2fY3EcGjubvfTGMu49JGDHftzNB71KXtGOT5wZV5HMUdDirWPJ/XNfE7MdcwGZt78czLd6jt8l5JbeDecerIYIHz1BDY4xdx4nWwAHEkkADrV3hGFNvgy2by3sYbQ0JLBuL5g1x/hawgeJUORk+IuuxHlBpsRJY0OimAuYpCCXN4ujcPXA7AepSnkpKO0qs/lXmgxB1NV00ccTJuje5rnF7Wk+jLcmxFiHbtxUbsMvsyh35W9uKqgkgZTGMCSNznOcwPJs6wAvoBb5qZPBFa3djjDtuZKrBampY5rKuCNwkygWDhbLI1p5t15A35KM8EOK3Ef5FNpqurkqm1NQ6UNYwszZfRLnOBIIGmnBIPkm2KS4JQ1s4e+LpXXc7Iczj7Vt53dy6ahDang847bfkcM9nmJUElK9vp6kXDm33jQhIOM/RFsLKXyzs/Bi6n/SOkzE6ubbX1rG7uaj5Ep7MFpaaUq/lyS+xVYS18RN8tnN7DvHZe3isGphjlG3oLXJbWVy4M/67cZT0hvwzG62eVD8TReJXPeOMbbThzTTO/EBm0I3EEhRU5yWJltT8MHmpllwub9Kpi1/rWLHdtvRd8j3LRsXxW5R1aZfPpsPsh9kZCyd8Z0JaQR1sP/Kz6pbo5NPx0tlriy3kLlnfyeFVZYSVUuiSw2W7bcvkskCrRjXnNfd/vP06ylTcC1Q1keygwt6Oe3J5b3XsuSuLMG++YE+At41RYUlGehWSKmQ+cFh3o0tQOBfE7+IZ2f0yLJECvJd5QKSmw8Q1U+R0cjw1uV7iWOIeCMoPEuCkjBo1BtNTz0slVA/pI2NkJ0LTeJpc5pBFwbW8UwUfZ89UTKvGq4MfNeSTM67yejja0EkMbwAGgAUl+kPpJK7AawM6S4ADsoc7oJmOOvoncdCL2uCpIWJI0Dyt5K7CIayLVrHskHMNlHRvaesOy/yqSkeJYEeb9imamqKcnWKUSNHJsrbED+Jh8URFi5yZ5trAaDGJXsBGSobPH1hxEtuy5I7lHRkXKNW8tL+kwnpGG7DLC/qLXXynsu5qs3lGKCxLBWPIFFBIKyOSJj3/AKs3e1rrsOZrmi43XtftURLWNope1FK7C8Vf0F29FK2WH8DrPa3rFiW9xUPhl1iUS+eWTAm1VNBicAv+rZ0tuMUgBjf/AAl1j1OHJWazyUg8PBn20uOmqpKDObyU7ZIX34taWOiP8pt/CobLpYH8jX4ZU1VK4noaqmcwE7i2aMup5P4X2BP4lD4HZZ/N4/zqz/24v63K0Ctr6LltZT5KguH2wHDtGh+IXSoe6J5vWxcJ7kSu0Y6akjmG9uUnscMrvjZYqnttcWbeqXyUxmhOyEgkhlhPXp1PFj8fmmoW2akNFJzrcGRGz8xiqmg6XJY7v0HxAWS1bq8mrpZfHqHE6bV4eY5i8D0JDcHgHfab/fvTTWbo4fZOtocJuS6Y6oqihyAvjs+3pNs91zxI1tYrHars4RmpnpVH8iY2frYXhwhZ0dtS2wF+RuN61dRCaf5M39FbVJYr4/kicXxl8NQ7KxgA4lozPBA1zb9VnqpjKHLNTUaqdV+YpFnglzNa61szQbcri9lzpra2jsVy3xTFFY8mbAlQWR1pZcrweG49iRfIaMn85n7v95+nWyYzckBR9oo8lQ4jjZw7/wDcLlahbbDep5gS8TrgHmB8VtReUa8lhi1cxs9VkypUvKthvT4XUAetGBKP/jN3f9mZXiwYdsBsyzEKo075jF+rc9pDQ6+Ui7dSOBJ7lcG87KbFR0VLNTMlfI2fNmc8AWzx9GQANwsoyUfZhOwlYaPFafpPRLJzDKOWa8Tr9l79yks+jR/OCw0GGmqANWSOjcf3XtzD4tPipKVnPyUsNZg1ZSHgZGM6ukjzs8HglMiXEipeRLEuhxNsZJAnY+Mj94emy/Xdtu9ETNZRO+cHhdpqapA9djonnrYczPg4+CMivotGxkkeJ4J+iOkb0ohMLmkguYYz+pkLd9tIzfqU5KNNSyZbsLjLsJxI/pLXNaM0NQ2xu0E6OA42IB6xu3onhmSS3I7+V7HqasrGS0ry9rYGse/K5oLg95sA6x0DgL2STyxFNLDNs2KoL4VTQzsuHUwa9jh9l4PokH90hW9GKX9x887Y7MS0VXJTlrnNveF1ic7D6pFt54HrBVMGZM1zylbHvrMPppYYyamCKMZB67o3MGdlr+s062/EFL5McZYeBr5DdnammdUvqIHxNeyMM6QZS4guJsDroLeKImznov8AtLhLp2s6O2ZpO820PX22WxTbs7OdrdO7V+IvDcMc2mMMpGuYejqAHajfxBuVE7V8m9FqtNJ0/HI44HgJgeXmQOu21g23YTql2ojNYK6bRSqlkbYrgzOm6QFwuQ4gcwdbeC4fkvN3aKSrispm/T4iq9uxvBPysa9tnAOaRuIuFv1X7oRsj2y06Yv8JkPJglLny5Dc8A51vmqT80oWqnP5MxrxFbjvxwSdJSMiFo2Bo48z2nistlspvkyVU11L8ULlia62ZrTbdcA2VFOS6LyrhLloXdUbbMiil0eEqCTwoSJUNPsnsyjzjZczMO5j9JB/+utiDyjGzeFYgqu2EXpRu5gg9xuPmufrY8pm1pnw0GFvvG3q08Fep5iVsWGO1kTMTFKxXAiphEjHMd6r2uaexwIPzVkyD5l2PqTRYrDn/Z1Bik4aFxif3ak9yyA+oFGSuDF/K35P5TM6spIzI2TWaNgu9r7ayNaNXA7zbUG/PSUyUVbG9qMSr4I6SSFzwwtPoQP6V7mAtBfvvv4AaqRwma35ItmJaGkd04yyzSZyzS7GhuVrXH2t56roUl2Uza7yS1Tqt81E6Po5HmQBzyx8bnHM4DTUA7iDfXqQnci9O2PdVYZFR4hLnmYL9My7nNc0nI67tXHKcpvvQpnD4IjYnyWGgqm1JrDIWBwDGxdGHBzS2zyXu01vbmApRZyTLTtJsZRVxDqmAOeBYSNJZJbgC5u8dt0KptMjcJ8mOGwPD2wGRzTdvTPdIAeByaNPeCoyizk8FqqKsMIBvry4LQ1fk4ae2NbzlmarSzsg5na66G7KTNdrDDMoyNoFybhtPLqNxZRC6pKeFksovpDWKta423cr8VyavM0TscOvXJtS0k4xUgrW3APL+60v6hgp0KxcmTRNxbizyCWzdeCp4rySjpnvfRN1LlZkbUrcz8x4a/ktTxalqNVK6a6NnU4hVsXQ7kqGj1nNHaQF6pzS9nNUG/Q1lxaEftAey5+Sxu6C9mRVSfobSbQxDcHHut8yq/qUW+A4HaLN6kRPff4AKn6iT6Rb4o/YptVWP9SnI7WO+biFKndLpE4rXbOseGV7yLuEYPW3TuaCVPxXSfLK7610Zz5xFEImYc3M5x/6nM5xJJP/AE/h2LfrjtWDWk8s3xXKkJtXDeG/suB7jofmtXVxzAy0vEiHwN/ouHI38f8Aha1EuMGe5EotlLBrnoVslcHoREMr1RsPQPqHVD6ZrpXODi4l9sw1zZM2W/cr7iCxZkyMBmTJB7nKsmQF0yRg9TIwCZGDy6JjaNq2qLLWAN+fyXI8l5KzTNYXbN3TaaNq5O0M2YArf0WsjqK1NGvbT8csEfVi8ngF5DX2/Jr1+zOnStlP8kjmXtYvEUmcprk8zqitg+mizra9HOSpY3e5o7SAodsfslVv6GsmMQj9oO65+Sxy1EF7LqmT9DaTaKIbsx7rfNV/VR9l1p2MDjDHO0jcBx4/ALzWu0MLG518M6FTkliRKw1F26G4XGs1Fyh8MnwPjjnKEvK1E/WeDKkNnYS6Y36XI3dbUnt3r2HhNJup3p/yamptUZbR1T7JRfakeewAfmu0tFH2zUeofokoNl6YfYLvxOPyFllWkrXoq75v2SEOEQN9WGMdeUE+JWVVQXSMe5jtsYG4Admiskvorye2ViMHtkBh3nM/d/vP06Em5IBpikOeKRvNp+GoWK1Zgy0HiRTsFk9O3NvxGv5rm0vEsG7YsonQt41T1CAuoyMBdSmQ0F1OSMHt1GRg8JUpkbQupeSVELqM4J2nOSpY3e5o7XAKrmvslVsavxiEftAey5+Sxu+KLqp/Qxq8cicLAPPI2t8ytHyMYaqtxNmiEq5ZO8E5DbssbjS9wCvM6PXWaKTjJdmzdVGxCp3ENc4etYkWF9bX3cVpxvU9T8j+8jbiO0aU0kxGaV5Gl8oAbb8S6+s8tObcKytdEe2Z/tF5RIhI6OFrpA02MgcGsceOXQ3A5rp+N8VZCO+x8v0Yb9VHO2KIQ7ayO3RMb2ku/JddaKPtmt+ofpC2bRTO+0B2NAWRaSteijvm/Y/o8XlBvmJ7bEeBSzR1TWGgrpr2WSg2hd9tgPWPRP5LkX+BhJ/4cmjar1zS5RNUuJtdzHUfzXG1PhdRD1lfeTajqq5j/pLriSqlGW2SwzZjhrKHNE5e78CsaTk5Gsa+UladxXZNQfxFAOWoBSAEAIDDvOa+7/efp0BtrpQEByfVt4lQ1lYHso8ZyTdQfbuvb5LlP8bH/Jv9wLAttM1T26sMHOSpa31ntHaQqOSXsnaxrJi8I/aA9lz8gqfPFFvhkNpNoohuDj3AfNVepXovGjgbSbS+zH4u/IKrvlnhE/Cl2NpdoZeAaO4n5lTutl6G2C7Ywnx+Xi93Y0AKfiuf7ByqRE1WOP8AZkd+J3/Kn9JJ/wB0irvj6REVONz/AGYmDrN3fkrx0UfbK/qX9D7CdpW6CpgIPtsJI72HUdxK52r8dqO6ZmxVq4dTRZH0dNVMsLOb/wCm97HDtykHxXAWo1mlnl8P/fJu7arY4Q72dwptKwxxve5hcXNEjsxbfeA7fbjqtPXauWqfySST/YQoVawiYzrn7WTtM98o2LyuJpYSWtt+ucPWN9ejB4C2/wAF6/wHjouPzz/7Gjq72vwRQocCPJeqb+jnkhBgZ5ICTpsFPJAS1Lgx5ICYpcIPJAS9LhZ5KeW+WCWp8ONuK5mr8VRqZbpdmxXqp1rC5JOmorLeqrjXBQj0YZS3SyyQiplkKjpkdkAsBAeoAQAgMO85r7v95+nQGl1dS5AQlbWP60BFPrrC7vWv8uK5t9UnLMUbdU1txIb1W07x9t/8LQEVN0v2G+qJEVG0zyfUld+J1vhqrLRyfch88fSOUeLSO/ZgeJV1oo+2Vepl6H8ErzvCyrS1r0Y3dJ9kpTQOPBZFVBdIq5yfskoaEngr7UuirbfsdNwgngp/kjn7B2AX4IBvJs31IBtJsv1IDg/ZXqQHkey5abtuDzGhVZ1wsWJpFlOS6ZK01NK31zmHO2q8z5Tw9UK3Opcm/p9U5PbIcMJOg1K85pdLK62MEv5N62ahHOSKfswXOLnC5JJPevo9NUaoKEThTm5SyztHssOSyFR3FsyOSAdx7OgcEA8hwIckA8iwgDggHUeHgIDuynAQHUMCAVZACAEAIAQAgMO85r7v95+nQGyS0AKAZzYICgGUuzQPBOCcjV+yQPD4IQI/8HN9n4IDozZJvJAOotmmjggHsOCtCAdx4e0IBw2ADggFdGOSA8MQ5IDzoByQB+jt5IDz9HbyQAaZvJQ0msMZa5QiOiY3c0C/JYa9NXW8xRedkpds6dCOSz9lBQiHJAe5AgPbID1ACAEAIAQAgBACAEAIAQGHec193+8/ToDDUAIAQAgBACAEAIAQAgBACAEAIAQAgBACAEAIAQAgBACAEAIAQAgBACAEAIAQH//Z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131" name="Picture 11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27" b="1227"/>
          <a:stretch/>
        </p:blipFill>
        <p:spPr bwMode="auto">
          <a:xfrm>
            <a:off x="4602129" y="4934480"/>
            <a:ext cx="1152128" cy="859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1750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Consequences of schedule control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Focus mostly on positive impact: work-life balance, productivity, work commitment, health etc.</a:t>
            </a:r>
          </a:p>
          <a:p>
            <a:r>
              <a:rPr lang="en-GB" dirty="0" smtClean="0"/>
              <a:t>Some studies examine some negative impact: increase in work intensity, namely overtime </a:t>
            </a:r>
          </a:p>
          <a:p>
            <a:r>
              <a:rPr lang="en-GB" dirty="0" smtClean="0"/>
              <a:t>Some overlooked aspects: income, and career perspectives</a:t>
            </a:r>
          </a:p>
          <a:p>
            <a:r>
              <a:rPr lang="en-GB" dirty="0" smtClean="0"/>
              <a:t>For schedule control to be a true alternative to adapt work around other domains, it should not have negative implications for career…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695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we add to previous studies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Most studies based in the US – </a:t>
            </a:r>
            <a:r>
              <a:rPr lang="en-GB" dirty="0" smtClean="0"/>
              <a:t>but institutional </a:t>
            </a:r>
            <a:r>
              <a:rPr lang="en-GB" dirty="0"/>
              <a:t>structures </a:t>
            </a:r>
            <a:r>
              <a:rPr lang="en-GB" dirty="0" smtClean="0"/>
              <a:t>may influence </a:t>
            </a:r>
            <a:r>
              <a:rPr lang="en-GB" dirty="0"/>
              <a:t>this </a:t>
            </a:r>
            <a:r>
              <a:rPr lang="en-GB" dirty="0" smtClean="0"/>
              <a:t>relationship </a:t>
            </a:r>
          </a:p>
          <a:p>
            <a:pPr marL="0" indent="0">
              <a:buNone/>
            </a:pPr>
            <a:r>
              <a:rPr lang="en-GB" dirty="0" smtClean="0">
                <a:sym typeface="Wingdings" panose="05000000000000000000" pitchFamily="2" charset="2"/>
              </a:rPr>
              <a:t>       we look at UK case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Most previous studies gender and worker context blind </a:t>
            </a:r>
            <a:endParaRPr lang="en-GB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GB" dirty="0" smtClean="0">
                <a:sym typeface="Wingdings" panose="05000000000000000000" pitchFamily="2" charset="2"/>
              </a:rPr>
              <a:t>       we specifically take gender, parental status, working time </a:t>
            </a: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smtClean="0">
                <a:sym typeface="Wingdings" panose="05000000000000000000" pitchFamily="2" charset="2"/>
              </a:rPr>
              <a:t>          </a:t>
            </a:r>
          </a:p>
          <a:p>
            <a:pPr marL="0" indent="0">
              <a:buNone/>
            </a:pPr>
            <a:r>
              <a:rPr lang="en-GB" dirty="0">
                <a:sym typeface="Wingdings" panose="05000000000000000000" pitchFamily="2" charset="2"/>
              </a:rPr>
              <a:t> </a:t>
            </a:r>
            <a:r>
              <a:rPr lang="en-GB" dirty="0" smtClean="0">
                <a:sym typeface="Wingdings" panose="05000000000000000000" pitchFamily="2" charset="2"/>
              </a:rPr>
              <a:t>          status into account 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We look at different types of schedule control </a:t>
            </a:r>
            <a:r>
              <a:rPr lang="en-GB" dirty="0" smtClean="0">
                <a:sym typeface="Wingdings" panose="05000000000000000000" pitchFamily="2" charset="2"/>
              </a:rPr>
              <a:t> flexitime, </a:t>
            </a:r>
            <a:r>
              <a:rPr lang="en-GB" dirty="0" err="1" smtClean="0">
                <a:sym typeface="Wingdings" panose="05000000000000000000" pitchFamily="2" charset="2"/>
              </a:rPr>
              <a:t>flexiplace</a:t>
            </a:r>
            <a:r>
              <a:rPr lang="en-GB" dirty="0" smtClean="0">
                <a:sym typeface="Wingdings" panose="05000000000000000000" pitchFamily="2" charset="2"/>
              </a:rPr>
              <a:t>, but also time autonomy (control over working hours)</a:t>
            </a:r>
          </a:p>
          <a:p>
            <a:pPr marL="0" indent="0">
              <a:buNone/>
            </a:pPr>
            <a:endParaRPr lang="en-GB" dirty="0" smtClean="0">
              <a:sym typeface="Wingdings" panose="05000000000000000000" pitchFamily="2" charset="2"/>
            </a:endParaRPr>
          </a:p>
          <a:p>
            <a:r>
              <a:rPr lang="en-GB" dirty="0" smtClean="0">
                <a:sym typeface="Wingdings" panose="05000000000000000000" pitchFamily="2" charset="2"/>
              </a:rPr>
              <a:t>Most based on cross-sectional data  We examine longitudinal data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8830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 schedule control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8775" lvl="1" indent="-354013"/>
            <a:r>
              <a:rPr lang="en-GB" sz="2600" dirty="0"/>
              <a:t>Control</a:t>
            </a:r>
            <a:r>
              <a:rPr lang="en-GB" dirty="0" smtClean="0"/>
              <a:t> over when and where </a:t>
            </a:r>
            <a:r>
              <a:rPr lang="en-GB" dirty="0"/>
              <a:t>one works (Kelly and Moen, 2007</a:t>
            </a:r>
            <a:r>
              <a:rPr lang="en-GB" dirty="0" smtClean="0"/>
              <a:t>)</a:t>
            </a:r>
          </a:p>
          <a:p>
            <a:pPr marL="358775" lvl="1" indent="-354013"/>
            <a:endParaRPr lang="en-GB" dirty="0" smtClean="0"/>
          </a:p>
          <a:p>
            <a:pPr marL="358775" lvl="1" indent="-354013"/>
            <a:r>
              <a:rPr lang="en-GB" dirty="0" smtClean="0"/>
              <a:t>Flexitime: control over </a:t>
            </a:r>
            <a:r>
              <a:rPr lang="en-GB" u="sng" dirty="0" smtClean="0"/>
              <a:t>when</a:t>
            </a:r>
            <a:r>
              <a:rPr lang="en-GB" dirty="0" smtClean="0"/>
              <a:t> one works (e.g., start end times, accumulation of hours to take days off)</a:t>
            </a:r>
          </a:p>
          <a:p>
            <a:pPr marL="358775" lvl="1" indent="-354013"/>
            <a:endParaRPr lang="en-GB" dirty="0" smtClean="0"/>
          </a:p>
          <a:p>
            <a:pPr marL="358775" lvl="1" indent="-354013"/>
            <a:r>
              <a:rPr lang="en-GB" dirty="0" err="1" smtClean="0"/>
              <a:t>Flexiplace</a:t>
            </a:r>
            <a:r>
              <a:rPr lang="en-GB" dirty="0" smtClean="0"/>
              <a:t>: control over </a:t>
            </a:r>
            <a:r>
              <a:rPr lang="en-GB" u="sng" dirty="0" smtClean="0"/>
              <a:t>where</a:t>
            </a:r>
            <a:r>
              <a:rPr lang="en-GB" dirty="0" smtClean="0"/>
              <a:t> one works (working from home for personal reasons)</a:t>
            </a:r>
          </a:p>
          <a:p>
            <a:pPr marL="358775" lvl="1" indent="-354013"/>
            <a:endParaRPr lang="en-GB" dirty="0" smtClean="0"/>
          </a:p>
          <a:p>
            <a:pPr marL="358775" lvl="1" indent="-354013"/>
            <a:r>
              <a:rPr lang="en-GB" dirty="0" smtClean="0"/>
              <a:t>Time autonomy: how much control do you have over your working hours?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282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Autonomy control paradox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When workers identify more with the work domain the flexibility in the borders between work and family will result in expansion of work</a:t>
            </a:r>
          </a:p>
          <a:p>
            <a:endParaRPr lang="en-GB" dirty="0" smtClean="0"/>
          </a:p>
          <a:p>
            <a:r>
              <a:rPr lang="en-GB" dirty="0" smtClean="0"/>
              <a:t>Employees who are “free” to work whenever however they wish, may work perpetually (use autonomy to become the ideal worker)</a:t>
            </a:r>
          </a:p>
          <a:p>
            <a:endParaRPr lang="en-GB" dirty="0" smtClean="0"/>
          </a:p>
          <a:p>
            <a:r>
              <a:rPr lang="en-GB" dirty="0"/>
              <a:t>“honey trap” (</a:t>
            </a:r>
            <a:r>
              <a:rPr lang="en-GB" dirty="0" err="1"/>
              <a:t>Grönlund</a:t>
            </a:r>
            <a:r>
              <a:rPr lang="en-GB" dirty="0"/>
              <a:t> 2007) “autonomy-control paradox” (Putnam et al 2014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ym typeface="Wingdings" panose="05000000000000000000" pitchFamily="2" charset="2"/>
              </a:rPr>
              <a:t> But depending on the extent to which you can expand the work environment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5016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Causes of intensification (</a:t>
            </a:r>
            <a:r>
              <a:rPr lang="en-GB" sz="3200" dirty="0" err="1" smtClean="0"/>
              <a:t>Kelliher</a:t>
            </a:r>
            <a:r>
              <a:rPr lang="en-GB" sz="3200" dirty="0" smtClean="0"/>
              <a:t> &amp; Anderson 2010)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b="1" dirty="0" smtClean="0"/>
              <a:t>Imposed intensification</a:t>
            </a:r>
            <a:r>
              <a:rPr lang="en-GB" dirty="0" smtClean="0"/>
              <a:t>: imposed by employers/contract – same amount of work but fewer hours (task based work)</a:t>
            </a:r>
          </a:p>
          <a:p>
            <a:endParaRPr lang="en-GB" dirty="0" smtClean="0"/>
          </a:p>
          <a:p>
            <a:r>
              <a:rPr lang="en-GB" b="1" dirty="0" smtClean="0"/>
              <a:t>Enabled intensification</a:t>
            </a:r>
            <a:r>
              <a:rPr lang="en-GB" dirty="0" smtClean="0"/>
              <a:t>: allow people to work harder easily – removal of distractions, increased optimization of hours</a:t>
            </a:r>
          </a:p>
          <a:p>
            <a:endParaRPr lang="en-GB" dirty="0" smtClean="0"/>
          </a:p>
          <a:p>
            <a:r>
              <a:rPr lang="en-GB" b="1" dirty="0" smtClean="0"/>
              <a:t>Gift/social exchange theory</a:t>
            </a:r>
            <a:r>
              <a:rPr lang="en-GB" dirty="0" smtClean="0"/>
              <a:t>: </a:t>
            </a:r>
            <a:r>
              <a:rPr lang="en-GB" dirty="0"/>
              <a:t>The ability </a:t>
            </a:r>
            <a:r>
              <a:rPr lang="en-GB" dirty="0" smtClean="0"/>
              <a:t>to take </a:t>
            </a:r>
            <a:r>
              <a:rPr lang="en-GB" dirty="0"/>
              <a:t>advantage of flexible working options may engender a reaction in employees, </a:t>
            </a:r>
            <a:r>
              <a:rPr lang="en-GB" dirty="0" smtClean="0"/>
              <a:t>which results </a:t>
            </a:r>
            <a:r>
              <a:rPr lang="en-GB" dirty="0"/>
              <a:t>in them expending greater </a:t>
            </a:r>
            <a:r>
              <a:rPr lang="en-GB" dirty="0" smtClean="0"/>
              <a:t>effort, increase motivation, commitment </a:t>
            </a:r>
            <a:r>
              <a:rPr lang="en-GB" dirty="0" smtClean="0">
                <a:sym typeface="Wingdings" panose="05000000000000000000" pitchFamily="2" charset="2"/>
              </a:rPr>
              <a:t> increase other characteristics of the “ideal worker”</a:t>
            </a:r>
            <a:r>
              <a:rPr lang="en-GB" dirty="0" smtClean="0"/>
              <a:t>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BE7D862D-6B2C-435D-BD6C-8C2DAE1525E1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109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Variance across individuals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>
                <a:sym typeface="Wingdings" panose="05000000000000000000" pitchFamily="2" charset="2"/>
              </a:rPr>
              <a:t>Clark (2000) – flexibility of borders can increase </a:t>
            </a:r>
            <a:r>
              <a:rPr lang="en-GB" dirty="0" err="1">
                <a:sym typeface="Wingdings" panose="05000000000000000000" pitchFamily="2" charset="2"/>
              </a:rPr>
              <a:t>spillover</a:t>
            </a:r>
            <a:r>
              <a:rPr lang="en-GB" dirty="0">
                <a:sym typeface="Wingdings" panose="05000000000000000000" pitchFamily="2" charset="2"/>
              </a:rPr>
              <a:t> to the other sphere of life when one aspect takes precedence (workers where work has a high significance in life)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If Clark’s theory is correct, increased work intensity and hours will depend largely on individuals</a:t>
            </a:r>
          </a:p>
          <a:p>
            <a:r>
              <a:rPr lang="en-GB" dirty="0" smtClean="0"/>
              <a:t>Individuals whose life focuses more on work, more likely to intensify/increase work efforts</a:t>
            </a:r>
            <a:r>
              <a:rPr lang="en-GB" dirty="0" smtClean="0">
                <a:sym typeface="Wingdings" panose="05000000000000000000" pitchFamily="2" charset="2"/>
              </a:rPr>
              <a:t> increase spill over</a:t>
            </a:r>
            <a:endParaRPr lang="en-GB" dirty="0" smtClean="0"/>
          </a:p>
          <a:p>
            <a:r>
              <a:rPr lang="en-GB" dirty="0" smtClean="0"/>
              <a:t>Individuals who </a:t>
            </a:r>
            <a:r>
              <a:rPr lang="en-GB" dirty="0" smtClean="0"/>
              <a:t>have </a:t>
            </a:r>
            <a:r>
              <a:rPr lang="en-GB" dirty="0" smtClean="0"/>
              <a:t>other demands (family demands) may be less likely to intensify/increase work efforts </a:t>
            </a:r>
          </a:p>
          <a:p>
            <a:endParaRPr lang="en-GB" dirty="0"/>
          </a:p>
          <a:p>
            <a:r>
              <a:rPr lang="en-GB" dirty="0" smtClean="0"/>
              <a:t>Gender, parental status, and occupational status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972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Impact on income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Work intensity</a:t>
            </a:r>
          </a:p>
          <a:p>
            <a:pPr lvl="1"/>
            <a:r>
              <a:rPr lang="en-GB" dirty="0" smtClean="0"/>
              <a:t>Overtime/increased work intensity leads to higher income </a:t>
            </a:r>
            <a:r>
              <a:rPr lang="en-GB" dirty="0" smtClean="0">
                <a:sym typeface="Wingdings" panose="05000000000000000000" pitchFamily="2" charset="2"/>
              </a:rPr>
              <a:t> via overtime</a:t>
            </a:r>
            <a:endParaRPr lang="en-GB" dirty="0" smtClean="0"/>
          </a:p>
          <a:p>
            <a:pPr lvl="1"/>
            <a:r>
              <a:rPr lang="en-GB" dirty="0" smtClean="0"/>
              <a:t>(unobserved) Increase </a:t>
            </a:r>
            <a:r>
              <a:rPr lang="en-GB" dirty="0"/>
              <a:t>in work </a:t>
            </a:r>
            <a:r>
              <a:rPr lang="en-GB" dirty="0" smtClean="0"/>
              <a:t>effectiveness/qualitative intensity </a:t>
            </a:r>
            <a:r>
              <a:rPr lang="en-GB" dirty="0"/>
              <a:t>and productivity </a:t>
            </a:r>
            <a:r>
              <a:rPr lang="en-GB" dirty="0" smtClean="0"/>
              <a:t>(de </a:t>
            </a:r>
            <a:r>
              <a:rPr lang="en-GB" dirty="0"/>
              <a:t>Menezes and </a:t>
            </a:r>
            <a:r>
              <a:rPr lang="en-GB" dirty="0" err="1"/>
              <a:t>Kelliher</a:t>
            </a:r>
            <a:r>
              <a:rPr lang="en-GB" dirty="0"/>
              <a:t>, 2011</a:t>
            </a:r>
            <a:r>
              <a:rPr lang="en-GB" dirty="0" smtClean="0"/>
              <a:t>) </a:t>
            </a:r>
            <a:r>
              <a:rPr lang="en-GB" dirty="0" smtClean="0">
                <a:sym typeface="Wingdings" panose="05000000000000000000" pitchFamily="2" charset="2"/>
              </a:rPr>
              <a:t> direct impact</a:t>
            </a:r>
          </a:p>
          <a:p>
            <a:r>
              <a:rPr lang="en-GB" dirty="0" smtClean="0"/>
              <a:t>Healthier happier workers</a:t>
            </a:r>
          </a:p>
          <a:p>
            <a:pPr lvl="1"/>
            <a:r>
              <a:rPr lang="en-GB" dirty="0"/>
              <a:t>‘happy worker thesis’ (Leslie et al., 2012)</a:t>
            </a:r>
            <a:endParaRPr lang="en-GB" dirty="0" smtClean="0"/>
          </a:p>
          <a:p>
            <a:pPr lvl="1"/>
            <a:r>
              <a:rPr lang="en-GB" dirty="0" smtClean="0"/>
              <a:t>Decrease in stress</a:t>
            </a:r>
            <a:r>
              <a:rPr lang="en-GB" dirty="0"/>
              <a:t>, sickness, and absenteeism, and better work-life balance brought on by schedule control (</a:t>
            </a:r>
            <a:r>
              <a:rPr lang="en-GB" dirty="0" err="1"/>
              <a:t>Weeden</a:t>
            </a:r>
            <a:r>
              <a:rPr lang="en-GB" dirty="0"/>
              <a:t>, 2005</a:t>
            </a:r>
            <a:r>
              <a:rPr lang="en-GB" dirty="0" smtClean="0"/>
              <a:t>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7625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Varying across individuals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Depending on how it is used/perceived to be used by employers</a:t>
            </a:r>
          </a:p>
          <a:p>
            <a:pPr lvl="1"/>
            <a:r>
              <a:rPr lang="en-GB" dirty="0"/>
              <a:t>Use of schedule control as a signal for lower work commitment (Glass and Noonan, 2016)</a:t>
            </a:r>
          </a:p>
          <a:p>
            <a:pPr lvl="1"/>
            <a:r>
              <a:rPr lang="en-GB" dirty="0" smtClean="0"/>
              <a:t>When used for personal reasons/family demands, schedule control does not lead to income gains (Leslie et al., 2012) </a:t>
            </a:r>
          </a:p>
          <a:p>
            <a:pPr lvl="1"/>
            <a:r>
              <a:rPr lang="en-GB" dirty="0" smtClean="0"/>
              <a:t>Women/parents/lower occupational groups more likely to be perceived to do so (</a:t>
            </a:r>
            <a:r>
              <a:rPr lang="en-GB" dirty="0" err="1" smtClean="0"/>
              <a:t>Brescoll</a:t>
            </a:r>
            <a:r>
              <a:rPr lang="en-GB" dirty="0" smtClean="0"/>
              <a:t> et al., 2012)</a:t>
            </a:r>
          </a:p>
          <a:p>
            <a:r>
              <a:rPr lang="en-GB" dirty="0" smtClean="0"/>
              <a:t>Discrimination in rewards</a:t>
            </a:r>
          </a:p>
          <a:p>
            <a:pPr lvl="1"/>
            <a:r>
              <a:rPr lang="en-GB" dirty="0" smtClean="0"/>
              <a:t>Women/lower occupational groups generally gain less rewards (Acker 1990) including rewards from schedule control</a:t>
            </a:r>
          </a:p>
          <a:p>
            <a:r>
              <a:rPr lang="en-GB" dirty="0" smtClean="0"/>
              <a:t>Trade off of flexibility for lower wages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34768-FB5D-4519-9D48-C7F90BD22E18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1562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waf v3">
  <a:themeElements>
    <a:clrScheme name="WAF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9C89"/>
      </a:accent1>
      <a:accent2>
        <a:srgbClr val="458C05"/>
      </a:accent2>
      <a:accent3>
        <a:srgbClr val="FFF423"/>
      </a:accent3>
      <a:accent4>
        <a:srgbClr val="072CCC"/>
      </a:accent4>
      <a:accent5>
        <a:srgbClr val="FFFFFF"/>
      </a:accent5>
      <a:accent6>
        <a:srgbClr val="FFFFFF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386416DF-7218-4568-A4CA-55FA87918B3E}" vid="{01FC664D-C4DC-473C-B9EF-8062FABD49B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waf v3</Template>
  <TotalTime>2399</TotalTime>
  <Words>1309</Words>
  <Application>Microsoft Macintosh PowerPoint</Application>
  <PresentationFormat>On-screen Show (4:3)</PresentationFormat>
  <Paragraphs>180</Paragraphs>
  <Slides>18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waf v3</vt:lpstr>
      <vt:lpstr>Gendered discrepancies in the outcomes of flexible working: the case of overtime and income in the UK   WES conference 2016 Leeds, UK</vt:lpstr>
      <vt:lpstr>Consequences of schedule control</vt:lpstr>
      <vt:lpstr>What we add to previous studies</vt:lpstr>
      <vt:lpstr>Definition schedule control</vt:lpstr>
      <vt:lpstr>Autonomy control paradox</vt:lpstr>
      <vt:lpstr>Causes of intensification (Kelliher &amp; Anderson 2010)</vt:lpstr>
      <vt:lpstr>Variance across individuals</vt:lpstr>
      <vt:lpstr>Impact on income</vt:lpstr>
      <vt:lpstr>Varying across individuals </vt:lpstr>
      <vt:lpstr>Data</vt:lpstr>
      <vt:lpstr>Preliminary Results: Overtime</vt:lpstr>
      <vt:lpstr>Preliminary Results: Overtime</vt:lpstr>
      <vt:lpstr>Preliminary Results: Overtime</vt:lpstr>
      <vt:lpstr>Preliminary Results: Earnings</vt:lpstr>
      <vt:lpstr>Preliminary Results: Earnings</vt:lpstr>
      <vt:lpstr>Conclusion</vt:lpstr>
      <vt:lpstr>Next steps</vt:lpstr>
      <vt:lpstr>Thank you! </vt:lpstr>
    </vt:vector>
  </TitlesOfParts>
  <Company>University of Kent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Heejung Chung</dc:creator>
  <cp:lastModifiedBy>Mariska van der Horst</cp:lastModifiedBy>
  <cp:revision>161</cp:revision>
  <dcterms:created xsi:type="dcterms:W3CDTF">2014-05-19T08:51:16Z</dcterms:created>
  <dcterms:modified xsi:type="dcterms:W3CDTF">2016-09-07T14:49:42Z</dcterms:modified>
</cp:coreProperties>
</file>