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8" r:id="rId2"/>
    <p:sldId id="351" r:id="rId3"/>
    <p:sldId id="367" r:id="rId4"/>
    <p:sldId id="354" r:id="rId5"/>
    <p:sldId id="355" r:id="rId6"/>
    <p:sldId id="361" r:id="rId7"/>
    <p:sldId id="392" r:id="rId8"/>
    <p:sldId id="366" r:id="rId9"/>
    <p:sldId id="389" r:id="rId10"/>
    <p:sldId id="402" r:id="rId11"/>
    <p:sldId id="390" r:id="rId12"/>
    <p:sldId id="372" r:id="rId13"/>
    <p:sldId id="374" r:id="rId14"/>
    <p:sldId id="379" r:id="rId15"/>
    <p:sldId id="378" r:id="rId16"/>
    <p:sldId id="377" r:id="rId17"/>
    <p:sldId id="380" r:id="rId18"/>
    <p:sldId id="381" r:id="rId19"/>
    <p:sldId id="370" r:id="rId20"/>
    <p:sldId id="373" r:id="rId21"/>
    <p:sldId id="395" r:id="rId22"/>
    <p:sldId id="396" r:id="rId23"/>
    <p:sldId id="397" r:id="rId24"/>
    <p:sldId id="398" r:id="rId25"/>
    <p:sldId id="382" r:id="rId26"/>
    <p:sldId id="383" r:id="rId27"/>
    <p:sldId id="399" r:id="rId28"/>
    <p:sldId id="400" r:id="rId29"/>
    <p:sldId id="386" r:id="rId30"/>
    <p:sldId id="401" r:id="rId31"/>
    <p:sldId id="387" r:id="rId32"/>
    <p:sldId id="394" r:id="rId3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667" autoAdjust="0"/>
  </p:normalViewPr>
  <p:slideViewPr>
    <p:cSldViewPr snapToGrid="0">
      <p:cViewPr varScale="1">
        <p:scale>
          <a:sx n="79" d="100"/>
          <a:sy n="79" d="100"/>
        </p:scale>
        <p:origin x="15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Brain\01Future%20leaders\Papers\08%20national%20WFC\2016%2008%2022%20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Brain\01Future%20leaders\Papers\08%20national%20WFC\2016%2008%2022%20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Brain\01Future%20leaders\Papers\08%20national%20WFC\2016%2008%2022%20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Brain\01Future%20leaders\Papers\08%20national%20WFC\2016%2008%2022%20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wfcsum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Sheet1!$N$2:$N$25</c:f>
              <c:strCache>
                <c:ptCount val="24"/>
                <c:pt idx="0">
                  <c:v>CZ</c:v>
                </c:pt>
                <c:pt idx="1">
                  <c:v>SK</c:v>
                </c:pt>
                <c:pt idx="2">
                  <c:v>EE</c:v>
                </c:pt>
                <c:pt idx="3">
                  <c:v>GR</c:v>
                </c:pt>
                <c:pt idx="4">
                  <c:v>HR</c:v>
                </c:pt>
                <c:pt idx="5">
                  <c:v>FI</c:v>
                </c:pt>
                <c:pt idx="6">
                  <c:v>FR</c:v>
                </c:pt>
                <c:pt idx="7">
                  <c:v>LT</c:v>
                </c:pt>
                <c:pt idx="8">
                  <c:v>DE</c:v>
                </c:pt>
                <c:pt idx="9">
                  <c:v>BG</c:v>
                </c:pt>
                <c:pt idx="10">
                  <c:v>SE</c:v>
                </c:pt>
                <c:pt idx="11">
                  <c:v>EU ave</c:v>
                </c:pt>
                <c:pt idx="12">
                  <c:v>PL</c:v>
                </c:pt>
                <c:pt idx="13">
                  <c:v>SI</c:v>
                </c:pt>
                <c:pt idx="14">
                  <c:v>BE</c:v>
                </c:pt>
                <c:pt idx="15">
                  <c:v>GB</c:v>
                </c:pt>
                <c:pt idx="16">
                  <c:v>HU</c:v>
                </c:pt>
                <c:pt idx="17">
                  <c:v>ES</c:v>
                </c:pt>
                <c:pt idx="18">
                  <c:v>DK</c:v>
                </c:pt>
                <c:pt idx="19">
                  <c:v>NO</c:v>
                </c:pt>
                <c:pt idx="20">
                  <c:v>CY</c:v>
                </c:pt>
                <c:pt idx="21">
                  <c:v>NL</c:v>
                </c:pt>
                <c:pt idx="22">
                  <c:v>PT</c:v>
                </c:pt>
                <c:pt idx="23">
                  <c:v>IE</c:v>
                </c:pt>
              </c:strCache>
            </c:strRef>
          </c:cat>
          <c:val>
            <c:numRef>
              <c:f>Sheet1!$O$2:$O$25</c:f>
              <c:numCache>
                <c:formatCode>0.00</c:formatCode>
                <c:ptCount val="24"/>
                <c:pt idx="0">
                  <c:v>7.2692500000000004</c:v>
                </c:pt>
                <c:pt idx="1">
                  <c:v>7.0711519999999997</c:v>
                </c:pt>
                <c:pt idx="2">
                  <c:v>7.0152669999999997</c:v>
                </c:pt>
                <c:pt idx="3">
                  <c:v>7.0111109999999996</c:v>
                </c:pt>
                <c:pt idx="4">
                  <c:v>6.9368080000000001</c:v>
                </c:pt>
                <c:pt idx="5">
                  <c:v>6.91723</c:v>
                </c:pt>
                <c:pt idx="6">
                  <c:v>6.8477370000000004</c:v>
                </c:pt>
                <c:pt idx="7">
                  <c:v>6.7996059999999998</c:v>
                </c:pt>
                <c:pt idx="8">
                  <c:v>6.6411959999999999</c:v>
                </c:pt>
                <c:pt idx="9">
                  <c:v>6.576784</c:v>
                </c:pt>
                <c:pt idx="10">
                  <c:v>6.3380729999999996</c:v>
                </c:pt>
                <c:pt idx="11">
                  <c:v>6.2925610000000001</c:v>
                </c:pt>
                <c:pt idx="12">
                  <c:v>6.207649</c:v>
                </c:pt>
                <c:pt idx="13">
                  <c:v>6.1928929999999998</c:v>
                </c:pt>
                <c:pt idx="14">
                  <c:v>6.1727420000000004</c:v>
                </c:pt>
                <c:pt idx="15">
                  <c:v>6.1352900000000004</c:v>
                </c:pt>
                <c:pt idx="16">
                  <c:v>6.1114110000000004</c:v>
                </c:pt>
                <c:pt idx="17">
                  <c:v>5.8923610000000002</c:v>
                </c:pt>
                <c:pt idx="18">
                  <c:v>5.8713179999999996</c:v>
                </c:pt>
                <c:pt idx="19">
                  <c:v>5.8018010000000002</c:v>
                </c:pt>
                <c:pt idx="20">
                  <c:v>5.7708190000000004</c:v>
                </c:pt>
                <c:pt idx="21">
                  <c:v>5.6625670000000001</c:v>
                </c:pt>
                <c:pt idx="22">
                  <c:v>4.9311730000000003</c:v>
                </c:pt>
                <c:pt idx="23">
                  <c:v>4.6016709999999996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7-4051-B173-3D515FE97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073376"/>
        <c:axId val="287071808"/>
      </c:barChart>
      <c:catAx>
        <c:axId val="28707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071808"/>
        <c:crosses val="autoZero"/>
        <c:auto val="1"/>
        <c:lblAlgn val="ctr"/>
        <c:lblOffset val="100"/>
        <c:noMultiLvlLbl val="0"/>
      </c:catAx>
      <c:valAx>
        <c:axId val="287071808"/>
        <c:scaling>
          <c:orientation val="minMax"/>
          <c:max val="1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07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Sheet2!$H$1</c:f>
              <c:strCache>
                <c:ptCount val="1"/>
                <c:pt idx="0">
                  <c:v>wlb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Sheet2!$B$2:$B$25</c:f>
              <c:strCache>
                <c:ptCount val="24"/>
                <c:pt idx="0">
                  <c:v>CZ</c:v>
                </c:pt>
                <c:pt idx="1">
                  <c:v>SK</c:v>
                </c:pt>
                <c:pt idx="2">
                  <c:v>HU</c:v>
                </c:pt>
                <c:pt idx="3">
                  <c:v>PT</c:v>
                </c:pt>
                <c:pt idx="4">
                  <c:v>PL</c:v>
                </c:pt>
                <c:pt idx="5">
                  <c:v>EE</c:v>
                </c:pt>
                <c:pt idx="6">
                  <c:v>GR</c:v>
                </c:pt>
                <c:pt idx="7">
                  <c:v>DE</c:v>
                </c:pt>
                <c:pt idx="8">
                  <c:v>HR</c:v>
                </c:pt>
                <c:pt idx="9">
                  <c:v>ES</c:v>
                </c:pt>
                <c:pt idx="10">
                  <c:v>BG</c:v>
                </c:pt>
                <c:pt idx="11">
                  <c:v>SE</c:v>
                </c:pt>
                <c:pt idx="12">
                  <c:v>GB</c:v>
                </c:pt>
                <c:pt idx="13">
                  <c:v>EU ave</c:v>
                </c:pt>
                <c:pt idx="14">
                  <c:v>FR</c:v>
                </c:pt>
                <c:pt idx="15">
                  <c:v>SI</c:v>
                </c:pt>
                <c:pt idx="16">
                  <c:v>IE</c:v>
                </c:pt>
                <c:pt idx="17">
                  <c:v>LT</c:v>
                </c:pt>
                <c:pt idx="18">
                  <c:v>NO</c:v>
                </c:pt>
                <c:pt idx="19">
                  <c:v>BE</c:v>
                </c:pt>
                <c:pt idx="20">
                  <c:v>FI</c:v>
                </c:pt>
                <c:pt idx="21">
                  <c:v>NL</c:v>
                </c:pt>
                <c:pt idx="22">
                  <c:v>CY</c:v>
                </c:pt>
                <c:pt idx="23">
                  <c:v>DK</c:v>
                </c:pt>
              </c:strCache>
            </c:strRef>
          </c:cat>
          <c:val>
            <c:numRef>
              <c:f>Sheet2!$H$2:$H$25</c:f>
              <c:numCache>
                <c:formatCode>0.00</c:formatCode>
                <c:ptCount val="24"/>
                <c:pt idx="0">
                  <c:v>5.6718719999999996</c:v>
                </c:pt>
                <c:pt idx="1">
                  <c:v>5.9875080000000001</c:v>
                </c:pt>
                <c:pt idx="2">
                  <c:v>6.008832</c:v>
                </c:pt>
                <c:pt idx="3">
                  <c:v>6.0219969999999998</c:v>
                </c:pt>
                <c:pt idx="4">
                  <c:v>6.0246389999999996</c:v>
                </c:pt>
                <c:pt idx="5">
                  <c:v>6.0764709999999997</c:v>
                </c:pt>
                <c:pt idx="6">
                  <c:v>6.1401139999999996</c:v>
                </c:pt>
                <c:pt idx="7">
                  <c:v>6.23916</c:v>
                </c:pt>
                <c:pt idx="8">
                  <c:v>6.3048190000000002</c:v>
                </c:pt>
                <c:pt idx="9">
                  <c:v>6.3065800000000003</c:v>
                </c:pt>
                <c:pt idx="10">
                  <c:v>6.3457610000000004</c:v>
                </c:pt>
                <c:pt idx="11">
                  <c:v>6.3688159999999998</c:v>
                </c:pt>
                <c:pt idx="12">
                  <c:v>6.3810710000000004</c:v>
                </c:pt>
                <c:pt idx="13">
                  <c:v>6.3939260000000004</c:v>
                </c:pt>
                <c:pt idx="14">
                  <c:v>6.449916</c:v>
                </c:pt>
                <c:pt idx="15">
                  <c:v>6.4621360000000001</c:v>
                </c:pt>
                <c:pt idx="16">
                  <c:v>6.5521390000000004</c:v>
                </c:pt>
                <c:pt idx="17">
                  <c:v>6.6648300000000003</c:v>
                </c:pt>
                <c:pt idx="18">
                  <c:v>6.7338269999999998</c:v>
                </c:pt>
                <c:pt idx="19">
                  <c:v>6.8315630000000001</c:v>
                </c:pt>
                <c:pt idx="20">
                  <c:v>6.8907439999999998</c:v>
                </c:pt>
                <c:pt idx="21">
                  <c:v>6.9051660000000004</c:v>
                </c:pt>
                <c:pt idx="22">
                  <c:v>7.1638710000000003</c:v>
                </c:pt>
                <c:pt idx="23">
                  <c:v>7.2465960000000003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22-4225-87B0-23A1C3151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074944"/>
        <c:axId val="287073768"/>
      </c:barChart>
      <c:catAx>
        <c:axId val="28707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073768"/>
        <c:crosses val="autoZero"/>
        <c:auto val="1"/>
        <c:lblAlgn val="ctr"/>
        <c:lblOffset val="100"/>
        <c:noMultiLvlLbl val="0"/>
      </c:catAx>
      <c:valAx>
        <c:axId val="28707376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07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Sheet2!$B$30:$B$53</c:f>
              <c:strCache>
                <c:ptCount val="24"/>
                <c:pt idx="0">
                  <c:v>PT</c:v>
                </c:pt>
                <c:pt idx="1">
                  <c:v>GR</c:v>
                </c:pt>
                <c:pt idx="2">
                  <c:v>CY</c:v>
                </c:pt>
                <c:pt idx="3">
                  <c:v>HU</c:v>
                </c:pt>
                <c:pt idx="4">
                  <c:v>BG</c:v>
                </c:pt>
                <c:pt idx="5">
                  <c:v>IE</c:v>
                </c:pt>
                <c:pt idx="6">
                  <c:v>LT</c:v>
                </c:pt>
                <c:pt idx="7">
                  <c:v>ES</c:v>
                </c:pt>
                <c:pt idx="8">
                  <c:v>PL</c:v>
                </c:pt>
                <c:pt idx="9">
                  <c:v>HR</c:v>
                </c:pt>
                <c:pt idx="10">
                  <c:v>CZ</c:v>
                </c:pt>
                <c:pt idx="11">
                  <c:v>GB</c:v>
                </c:pt>
                <c:pt idx="12">
                  <c:v>SK</c:v>
                </c:pt>
                <c:pt idx="13">
                  <c:v>EU ave</c:v>
                </c:pt>
                <c:pt idx="14">
                  <c:v>SI</c:v>
                </c:pt>
                <c:pt idx="15">
                  <c:v>EE</c:v>
                </c:pt>
                <c:pt idx="16">
                  <c:v>NL</c:v>
                </c:pt>
                <c:pt idx="17">
                  <c:v>BE</c:v>
                </c:pt>
                <c:pt idx="18">
                  <c:v>DE</c:v>
                </c:pt>
                <c:pt idx="19">
                  <c:v>DK</c:v>
                </c:pt>
                <c:pt idx="20">
                  <c:v>NO</c:v>
                </c:pt>
                <c:pt idx="21">
                  <c:v>FR</c:v>
                </c:pt>
                <c:pt idx="22">
                  <c:v>FI</c:v>
                </c:pt>
                <c:pt idx="23">
                  <c:v>SE</c:v>
                </c:pt>
              </c:strCache>
            </c:strRef>
          </c:cat>
          <c:val>
            <c:numRef>
              <c:f>Sheet2!$M$30:$M$53</c:f>
              <c:numCache>
                <c:formatCode>0.00</c:formatCode>
                <c:ptCount val="24"/>
                <c:pt idx="0">
                  <c:v>6.6609699999999994E-2</c:v>
                </c:pt>
                <c:pt idx="1">
                  <c:v>9.9290799999999999E-2</c:v>
                </c:pt>
                <c:pt idx="2">
                  <c:v>0.11696860000000001</c:v>
                </c:pt>
                <c:pt idx="3">
                  <c:v>0.1191691</c:v>
                </c:pt>
                <c:pt idx="4">
                  <c:v>0.12197379999999999</c:v>
                </c:pt>
                <c:pt idx="5">
                  <c:v>0.1224218</c:v>
                </c:pt>
                <c:pt idx="6">
                  <c:v>0.13611580000000001</c:v>
                </c:pt>
                <c:pt idx="7">
                  <c:v>0.14960680000000001</c:v>
                </c:pt>
                <c:pt idx="8">
                  <c:v>0.1536187</c:v>
                </c:pt>
                <c:pt idx="9">
                  <c:v>0.15727379999999999</c:v>
                </c:pt>
                <c:pt idx="10">
                  <c:v>0.17069529999999999</c:v>
                </c:pt>
                <c:pt idx="11">
                  <c:v>0.1736712</c:v>
                </c:pt>
                <c:pt idx="12">
                  <c:v>0.19636130000000002</c:v>
                </c:pt>
                <c:pt idx="13">
                  <c:v>0.19974429999999999</c:v>
                </c:pt>
                <c:pt idx="14">
                  <c:v>0.20622570000000001</c:v>
                </c:pt>
                <c:pt idx="15">
                  <c:v>0.22385860000000002</c:v>
                </c:pt>
                <c:pt idx="16">
                  <c:v>0.22701559999999998</c:v>
                </c:pt>
                <c:pt idx="17">
                  <c:v>0.23368739999999999</c:v>
                </c:pt>
                <c:pt idx="18">
                  <c:v>0.27673059999999999</c:v>
                </c:pt>
                <c:pt idx="19">
                  <c:v>0.28355960000000002</c:v>
                </c:pt>
                <c:pt idx="20">
                  <c:v>0.30539300000000003</c:v>
                </c:pt>
                <c:pt idx="21">
                  <c:v>0.3055194</c:v>
                </c:pt>
                <c:pt idx="22">
                  <c:v>0.31117830000000002</c:v>
                </c:pt>
                <c:pt idx="23">
                  <c:v>0.31240659999999998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3-4D23-B5F5-744C8956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910432"/>
        <c:axId val="288912392"/>
      </c:barChart>
      <c:catAx>
        <c:axId val="28891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912392"/>
        <c:crosses val="autoZero"/>
        <c:auto val="1"/>
        <c:lblAlgn val="ctr"/>
        <c:lblOffset val="100"/>
        <c:noMultiLvlLbl val="0"/>
      </c:catAx>
      <c:valAx>
        <c:axId val="288912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910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Sheet9!$N$2:$N$25</c:f>
              <c:strCache>
                <c:ptCount val="24"/>
                <c:pt idx="0">
                  <c:v>CZ</c:v>
                </c:pt>
                <c:pt idx="1">
                  <c:v>HR</c:v>
                </c:pt>
                <c:pt idx="2">
                  <c:v>GR</c:v>
                </c:pt>
                <c:pt idx="3">
                  <c:v>SK</c:v>
                </c:pt>
                <c:pt idx="4">
                  <c:v>HU</c:v>
                </c:pt>
                <c:pt idx="5">
                  <c:v>CY</c:v>
                </c:pt>
                <c:pt idx="6">
                  <c:v>PL</c:v>
                </c:pt>
                <c:pt idx="7">
                  <c:v>IE</c:v>
                </c:pt>
                <c:pt idx="8">
                  <c:v>BG</c:v>
                </c:pt>
                <c:pt idx="9">
                  <c:v>PT</c:v>
                </c:pt>
                <c:pt idx="10">
                  <c:v>LT</c:v>
                </c:pt>
                <c:pt idx="11">
                  <c:v>SI</c:v>
                </c:pt>
                <c:pt idx="12">
                  <c:v>EU ave</c:v>
                </c:pt>
                <c:pt idx="13">
                  <c:v>EE</c:v>
                </c:pt>
                <c:pt idx="14">
                  <c:v>ES</c:v>
                </c:pt>
                <c:pt idx="15">
                  <c:v>GB</c:v>
                </c:pt>
                <c:pt idx="16">
                  <c:v>BE</c:v>
                </c:pt>
                <c:pt idx="17">
                  <c:v>FR</c:v>
                </c:pt>
                <c:pt idx="18">
                  <c:v>DE</c:v>
                </c:pt>
                <c:pt idx="19">
                  <c:v>NL</c:v>
                </c:pt>
                <c:pt idx="20">
                  <c:v>NO</c:v>
                </c:pt>
                <c:pt idx="21">
                  <c:v>SE</c:v>
                </c:pt>
                <c:pt idx="22">
                  <c:v>FI</c:v>
                </c:pt>
                <c:pt idx="23">
                  <c:v>DK</c:v>
                </c:pt>
              </c:strCache>
            </c:strRef>
          </c:cat>
          <c:val>
            <c:numRef>
              <c:f>Sheet9!$O$2:$O$25</c:f>
              <c:numCache>
                <c:formatCode>0.00</c:formatCode>
                <c:ptCount val="24"/>
                <c:pt idx="0">
                  <c:v>-0.45462799999999998</c:v>
                </c:pt>
                <c:pt idx="1">
                  <c:v>-0.4138751</c:v>
                </c:pt>
                <c:pt idx="2">
                  <c:v>-0.40527360000000001</c:v>
                </c:pt>
                <c:pt idx="3">
                  <c:v>-0.39640049999999999</c:v>
                </c:pt>
                <c:pt idx="4">
                  <c:v>-0.34086850000000002</c:v>
                </c:pt>
                <c:pt idx="5">
                  <c:v>-0.31065900000000002</c:v>
                </c:pt>
                <c:pt idx="6">
                  <c:v>-0.30462610000000001</c:v>
                </c:pt>
                <c:pt idx="7">
                  <c:v>-0.27590029999999999</c:v>
                </c:pt>
                <c:pt idx="8">
                  <c:v>-0.25634980000000002</c:v>
                </c:pt>
                <c:pt idx="9">
                  <c:v>-0.2062273</c:v>
                </c:pt>
                <c:pt idx="10">
                  <c:v>-0.14147380000000001</c:v>
                </c:pt>
                <c:pt idx="11">
                  <c:v>-6.9636299999999998E-2</c:v>
                </c:pt>
                <c:pt idx="12">
                  <c:v>4.7229999999999999E-4</c:v>
                </c:pt>
                <c:pt idx="13">
                  <c:v>9.0807899999999997E-2</c:v>
                </c:pt>
                <c:pt idx="14">
                  <c:v>9.5831700000000006E-2</c:v>
                </c:pt>
                <c:pt idx="15">
                  <c:v>0.1014506</c:v>
                </c:pt>
                <c:pt idx="16">
                  <c:v>0.1202627</c:v>
                </c:pt>
                <c:pt idx="17">
                  <c:v>0.1844877</c:v>
                </c:pt>
                <c:pt idx="18">
                  <c:v>0.2534496</c:v>
                </c:pt>
                <c:pt idx="19">
                  <c:v>0.28380280000000002</c:v>
                </c:pt>
                <c:pt idx="20">
                  <c:v>0.46848610000000002</c:v>
                </c:pt>
                <c:pt idx="21">
                  <c:v>0.47768240000000001</c:v>
                </c:pt>
                <c:pt idx="22">
                  <c:v>0.4783095</c:v>
                </c:pt>
                <c:pt idx="23">
                  <c:v>0.53332310000000005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4-469D-AFDB-024A794CB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911608"/>
        <c:axId val="211433960"/>
      </c:barChart>
      <c:catAx>
        <c:axId val="28891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33960"/>
        <c:crosses val="autoZero"/>
        <c:auto val="1"/>
        <c:lblAlgn val="ctr"/>
        <c:lblOffset val="100"/>
        <c:noMultiLvlLbl val="0"/>
      </c:catAx>
      <c:valAx>
        <c:axId val="21143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91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0B296-F20B-4C2D-BB3F-3614CDDC597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DB5DB-568E-4446-8C92-3AD5AB61C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6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#_ENREF_21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#_ENREF_29"/><Relationship Id="rId5" Type="http://schemas.openxmlformats.org/officeDocument/2006/relationships/hyperlink" Target="#_ENREF_10"/><Relationship Id="rId4" Type="http://schemas.openxmlformats.org/officeDocument/2006/relationships/hyperlink" Target="#_ENREF_28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2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Greenhaus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and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Beutel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(</a:t>
            </a:r>
            <a:r>
              <a:rPr lang="en-GB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3" action="ppaction://hlinkfile" tooltip="Greenhaus, 1985 #211"/>
              </a:rPr>
              <a:t>1985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), using the role conflict theory of Kahn et al. (</a:t>
            </a:r>
            <a:r>
              <a:rPr lang="en-GB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4" action="ppaction://hlinkfile" tooltip="Kahn, 1964 #423"/>
              </a:rPr>
              <a:t>1964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) define work-family conflict as a conflict coming from the opposing pressures of work roles and family roles that are mutually incompatible in some respects. More specifically a work-family conflict occurs when the participation in a work role inhibits the participation in a family role (work-to-family interference), or when family roles inhibit performance at work (family-to-work interference) (</a:t>
            </a:r>
            <a:r>
              <a:rPr lang="en-GB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5" action="ppaction://hlinkfile" tooltip="Duxbury, 1994 #426"/>
              </a:rPr>
              <a:t>Duxbury et al., 1994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</a:t>
            </a:r>
            <a:r>
              <a:rPr lang="en-GB" sz="120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6" action="ppaction://hlinkfile" tooltip="Kinnunen, 1998 #424"/>
              </a:rPr>
              <a:t>Kinnunen</a:t>
            </a:r>
            <a:r>
              <a:rPr lang="en-GB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6" action="ppaction://hlinkfile" tooltip="Kinnunen, 1998 #424"/>
              </a:rPr>
              <a:t> &amp; </a:t>
            </a:r>
            <a:r>
              <a:rPr lang="en-GB" sz="120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6" action="ppaction://hlinkfile" tooltip="Kinnunen, 1998 #424"/>
              </a:rPr>
              <a:t>Mauno</a:t>
            </a:r>
            <a:r>
              <a:rPr lang="en-GB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6" action="ppaction://hlinkfile" tooltip="Kinnunen, 1998 #424"/>
              </a:rPr>
              <a:t>, 1998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Time-based conflict is when time spent on one role makes it difficult to address the other role.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Strain-based conflict is when the stress coming from one role produces both physical and mental strain symptoms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CEF59-018D-4B60-A1AB-DC1408A6013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89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Since schedule control</a:t>
            </a:r>
            <a:r>
              <a:rPr lang="en-GB" baseline="0" dirty="0" smtClean="0"/>
              <a:t> is a resource to overcome some of the job demands, it can be theorized that flexible work arrangements/flexitime can decrease work-family conflict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86460-9A15-474D-A704-C987A69F25F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2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Welfare states crowd out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informal caring relations and social networks, as well as familial, communal and occupational systems of self-help and reciprocity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39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742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99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9199"/>
            <a:ext cx="7772400" cy="20193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38150"/>
            <a:ext cx="6858000" cy="12065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361"/>
          <a:stretch/>
        </p:blipFill>
        <p:spPr>
          <a:xfrm>
            <a:off x="5226050" y="240256"/>
            <a:ext cx="3441700" cy="952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850455"/>
            <a:ext cx="9970718" cy="1007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 descr="http://wafproject.org/wordpress/wp-content/uploads/ESRC-e1392454490497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581" y="5753750"/>
            <a:ext cx="865619" cy="71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afproject.org/wordpress/wp-content/uploads/Kent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42" y="5741224"/>
            <a:ext cx="2444191" cy="78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463463" y="5881693"/>
            <a:ext cx="4108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wafproject.org |</a:t>
            </a:r>
            <a:r>
              <a:rPr lang="en-GB" sz="2400" baseline="0" dirty="0" smtClean="0">
                <a:solidFill>
                  <a:schemeClr val="tx2"/>
                </a:solidFill>
              </a:rPr>
              <a:t> @</a:t>
            </a:r>
            <a:r>
              <a:rPr lang="en-GB" sz="2400" baseline="0" dirty="0" err="1" smtClean="0">
                <a:solidFill>
                  <a:schemeClr val="tx2"/>
                </a:solidFill>
              </a:rPr>
              <a:t>WAFProject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94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76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88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0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227"/>
            <a:ext cx="7886700" cy="43776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8650" y="1339961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5259" y="6275813"/>
            <a:ext cx="390689" cy="365125"/>
          </a:xfrm>
        </p:spPr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1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353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6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49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7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62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2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9" y="6075123"/>
            <a:ext cx="653497" cy="65349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90578" y="6200432"/>
            <a:ext cx="543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>
                <a:solidFill>
                  <a:schemeClr val="tx2"/>
                </a:solidFill>
              </a:rPr>
              <a:t>wafproject.org | @</a:t>
            </a:r>
            <a:r>
              <a:rPr lang="en-GB" b="0" dirty="0" err="1" smtClean="0">
                <a:solidFill>
                  <a:schemeClr val="tx2"/>
                </a:solidFill>
              </a:rPr>
              <a:t>WAFProject</a:t>
            </a:r>
            <a:endParaRPr lang="en-GB" b="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220774"/>
            <a:ext cx="2079125" cy="36219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81" y="6275813"/>
            <a:ext cx="428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D634768-FB5D-4519-9D48-C7F90BD22E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5530" y="6176964"/>
            <a:ext cx="2052148" cy="463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63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afproject.org/" TargetMode="External"/><Relationship Id="rId5" Type="http://schemas.openxmlformats.org/officeDocument/2006/relationships/hyperlink" Target="http://www.heejungchung.com/" TargetMode="External"/><Relationship Id="rId4" Type="http://schemas.openxmlformats.org/officeDocument/2006/relationships/hyperlink" Target="mailto:h.chung@kent.ac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9199"/>
            <a:ext cx="7772400" cy="2443582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The impact </a:t>
            </a:r>
            <a:r>
              <a:rPr lang="en-US" sz="3200" dirty="0"/>
              <a:t>of </a:t>
            </a:r>
            <a:r>
              <a:rPr lang="en-US" sz="3200" dirty="0" smtClean="0"/>
              <a:t>control </a:t>
            </a:r>
            <a:r>
              <a:rPr lang="en-US" sz="3200" dirty="0"/>
              <a:t>on work-family conflict </a:t>
            </a:r>
            <a:r>
              <a:rPr lang="en-US" sz="3200" dirty="0" smtClean="0"/>
              <a:t> cross-national context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2016 ILREA European Congress , </a:t>
            </a:r>
            <a:br>
              <a:rPr lang="en-GB" sz="2800" dirty="0" smtClean="0"/>
            </a:br>
            <a:r>
              <a:rPr lang="en-GB" sz="2800" dirty="0" smtClean="0"/>
              <a:t>8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of September, University of Milano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363" y="4443838"/>
            <a:ext cx="7435273" cy="10887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b="1" dirty="0" err="1" smtClean="0"/>
              <a:t>Heejung</a:t>
            </a:r>
            <a:r>
              <a:rPr lang="en-GB" b="1" dirty="0" smtClean="0"/>
              <a:t> Chung, </a:t>
            </a:r>
          </a:p>
          <a:p>
            <a:pPr algn="l"/>
            <a:r>
              <a:rPr lang="en-GB" b="1" dirty="0" smtClean="0"/>
              <a:t>Senior Lecturer in Sociology &amp; Social Policy</a:t>
            </a:r>
          </a:p>
          <a:p>
            <a:pPr algn="l"/>
            <a:r>
              <a:rPr lang="en-GB" b="1" dirty="0" smtClean="0"/>
              <a:t>University of Kent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98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Industrial relations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Negotiation power</a:t>
            </a:r>
          </a:p>
          <a:p>
            <a:pPr lvl="1"/>
            <a:r>
              <a:rPr lang="en-GB" dirty="0" smtClean="0"/>
              <a:t>Power </a:t>
            </a:r>
            <a:r>
              <a:rPr lang="en-GB" dirty="0"/>
              <a:t>resource theory, contagion from the left (</a:t>
            </a:r>
            <a:r>
              <a:rPr lang="en-GB" dirty="0" err="1"/>
              <a:t>Korpi</a:t>
            </a:r>
            <a:r>
              <a:rPr lang="en-GB" dirty="0"/>
              <a:t>) 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 stronger more centralised unions</a:t>
            </a:r>
            <a:endParaRPr lang="en-GB" dirty="0" smtClean="0"/>
          </a:p>
          <a:p>
            <a:pPr lvl="1"/>
            <a:r>
              <a:rPr lang="en-GB" dirty="0"/>
              <a:t>Women’s labour market participation (PRT of women</a:t>
            </a:r>
            <a:r>
              <a:rPr lang="en-GB" dirty="0" smtClean="0"/>
              <a:t>) </a:t>
            </a:r>
            <a:r>
              <a:rPr lang="en-GB" dirty="0" smtClean="0">
                <a:sym typeface="Wingdings" panose="05000000000000000000" pitchFamily="2" charset="2"/>
              </a:rPr>
              <a:t> more women in the labour market/ in the union</a:t>
            </a:r>
          </a:p>
          <a:p>
            <a:pPr lvl="1"/>
            <a:r>
              <a:rPr lang="en-GB" dirty="0" smtClean="0"/>
              <a:t>Negotiation </a:t>
            </a:r>
            <a:r>
              <a:rPr lang="en-GB" dirty="0"/>
              <a:t>positions of employers &amp; employees </a:t>
            </a:r>
            <a:r>
              <a:rPr lang="en-GB" dirty="0" smtClean="0">
                <a:sym typeface="Wingdings" panose="05000000000000000000" pitchFamily="2" charset="2"/>
              </a:rPr>
              <a:t> labour market supply/demand </a:t>
            </a:r>
            <a:r>
              <a:rPr lang="en-GB" dirty="0"/>
              <a:t>(recruitment/</a:t>
            </a:r>
            <a:r>
              <a:rPr lang="en-GB" dirty="0" err="1"/>
              <a:t>retainment</a:t>
            </a:r>
            <a:r>
              <a:rPr lang="en-GB" dirty="0"/>
              <a:t> strategy</a:t>
            </a:r>
            <a:r>
              <a:rPr lang="en-GB" dirty="0" smtClean="0"/>
              <a:t>) </a:t>
            </a:r>
            <a:r>
              <a:rPr lang="en-GB" dirty="0" smtClean="0">
                <a:sym typeface="Wingdings" panose="05000000000000000000" pitchFamily="2" charset="2"/>
              </a:rPr>
              <a:t>– unemployment rate, economic conditions</a:t>
            </a:r>
            <a:endParaRPr lang="en-GB" dirty="0"/>
          </a:p>
          <a:p>
            <a:r>
              <a:rPr lang="en-GB" dirty="0" smtClean="0"/>
              <a:t>Negotiation system</a:t>
            </a:r>
          </a:p>
          <a:p>
            <a:pPr lvl="1"/>
            <a:r>
              <a:rPr lang="en-GB" dirty="0" err="1" smtClean="0"/>
              <a:t>VoC</a:t>
            </a:r>
            <a:r>
              <a:rPr lang="en-GB" dirty="0" smtClean="0"/>
              <a:t> </a:t>
            </a:r>
            <a:r>
              <a:rPr lang="en-GB" dirty="0"/>
              <a:t>(Soskice &amp; Hall) – </a:t>
            </a:r>
            <a:r>
              <a:rPr lang="en-GB" dirty="0" smtClean="0"/>
              <a:t>different competitive strategies </a:t>
            </a:r>
            <a:r>
              <a:rPr lang="en-GB" dirty="0" smtClean="0">
                <a:sym typeface="Wingdings" panose="05000000000000000000" pitchFamily="2" charset="2"/>
              </a:rPr>
              <a:t> corporatist vs libera</a:t>
            </a:r>
            <a:r>
              <a:rPr lang="en-GB" dirty="0">
                <a:sym typeface="Wingdings" panose="05000000000000000000" pitchFamily="2" charset="2"/>
              </a:rPr>
              <a:t>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431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contexts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Economic </a:t>
            </a:r>
            <a:r>
              <a:rPr lang="en-GB" dirty="0" smtClean="0"/>
              <a:t>condition</a:t>
            </a:r>
          </a:p>
          <a:p>
            <a:pPr lvl="1"/>
            <a:r>
              <a:rPr lang="en-GB" dirty="0" smtClean="0"/>
              <a:t>Affluence – more resources to use for flexitime &amp; Mincer’s theory of preference towards leisure</a:t>
            </a:r>
          </a:p>
          <a:p>
            <a:pPr lvl="1"/>
            <a:r>
              <a:rPr lang="en-GB" dirty="0" smtClean="0"/>
              <a:t>Labour market condition – negotiation positions of employers &amp; employees (recruitment/</a:t>
            </a:r>
            <a:r>
              <a:rPr lang="en-GB" dirty="0" err="1" smtClean="0"/>
              <a:t>retainment</a:t>
            </a:r>
            <a:r>
              <a:rPr lang="en-GB" dirty="0" smtClean="0"/>
              <a:t> strategy)</a:t>
            </a:r>
          </a:p>
          <a:p>
            <a:pPr lvl="1"/>
            <a:r>
              <a:rPr lang="en-GB" dirty="0" smtClean="0"/>
              <a:t>Recession, economic cycle</a:t>
            </a:r>
          </a:p>
          <a:p>
            <a:r>
              <a:rPr lang="en-GB" dirty="0"/>
              <a:t> Normative pressures</a:t>
            </a:r>
          </a:p>
          <a:p>
            <a:pPr lvl="1"/>
            <a:r>
              <a:rPr lang="en-GB" dirty="0"/>
              <a:t>Gender norms – more women’s employment friendly countries flexitime may be used in a more family friendly manner</a:t>
            </a:r>
          </a:p>
          <a:p>
            <a:pPr lvl="1"/>
            <a:r>
              <a:rPr lang="en-GB" dirty="0"/>
              <a:t>Work ethics – flexitime in a ideal worker culture may lead to increase intensity of work – bad for work-life balance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27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Data/Method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5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European Social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13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Special module on work-life balance in 2010/11</a:t>
            </a:r>
          </a:p>
          <a:p>
            <a:r>
              <a:rPr lang="en-GB" dirty="0" smtClean="0"/>
              <a:t>Random sampling of 15+ population</a:t>
            </a:r>
          </a:p>
          <a:p>
            <a:r>
              <a:rPr lang="en-GB" dirty="0" smtClean="0"/>
              <a:t>28 European countries – including Norway, Ukraine, Russia, Israel </a:t>
            </a:r>
            <a:r>
              <a:rPr lang="en-GB" dirty="0" smtClean="0">
                <a:sym typeface="Wingdings" panose="05000000000000000000" pitchFamily="2" charset="2"/>
              </a:rPr>
              <a:t> selection of 23 countries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Only those in dependent employment, age less than 65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European Working Conditions Survey 2010</a:t>
            </a:r>
          </a:p>
          <a:p>
            <a:r>
              <a:rPr lang="en-GB" dirty="0" smtClean="0"/>
              <a:t>European Quality of Life Survey 2007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2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family conflict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Work family conflict “how often do you…”</a:t>
            </a:r>
          </a:p>
          <a:p>
            <a:pPr lvl="1"/>
            <a:r>
              <a:rPr lang="en-GB" dirty="0"/>
              <a:t>...keep worrying about work problems </a:t>
            </a:r>
            <a:r>
              <a:rPr lang="en-GB" b="1" dirty="0">
                <a:solidFill>
                  <a:srgbClr val="FF0000"/>
                </a:solidFill>
              </a:rPr>
              <a:t>when you are not working</a:t>
            </a:r>
            <a:r>
              <a:rPr lang="en-GB" dirty="0" smtClean="0"/>
              <a:t>? (spill over WFC)</a:t>
            </a:r>
            <a:endParaRPr lang="en-GB" dirty="0"/>
          </a:p>
          <a:p>
            <a:pPr lvl="1"/>
            <a:r>
              <a:rPr lang="en-GB" dirty="0"/>
              <a:t>...feel </a:t>
            </a:r>
            <a:r>
              <a:rPr lang="en-GB" b="1" dirty="0">
                <a:solidFill>
                  <a:srgbClr val="FF0000"/>
                </a:solidFill>
              </a:rPr>
              <a:t>too tired </a:t>
            </a:r>
            <a:r>
              <a:rPr lang="en-GB" dirty="0"/>
              <a:t>after work to enjoy the things you would like to do at home</a:t>
            </a:r>
            <a:r>
              <a:rPr lang="en-GB" dirty="0" smtClean="0"/>
              <a:t>?(strain WFC)</a:t>
            </a:r>
            <a:endParaRPr lang="en-GB" dirty="0"/>
          </a:p>
          <a:p>
            <a:pPr lvl="1"/>
            <a:r>
              <a:rPr lang="en-GB" dirty="0"/>
              <a:t>...find that your job prevents you from giving the </a:t>
            </a:r>
            <a:r>
              <a:rPr lang="en-GB" b="1" dirty="0">
                <a:solidFill>
                  <a:srgbClr val="FF0000"/>
                </a:solidFill>
              </a:rPr>
              <a:t>time</a:t>
            </a:r>
            <a:r>
              <a:rPr lang="en-GB" dirty="0"/>
              <a:t> you want to your partner or family</a:t>
            </a:r>
            <a:r>
              <a:rPr lang="en-GB" dirty="0" smtClean="0"/>
              <a:t>?(time WFC)</a:t>
            </a:r>
            <a:endParaRPr lang="en-GB" dirty="0"/>
          </a:p>
          <a:p>
            <a:pPr lvl="1"/>
            <a:r>
              <a:rPr lang="en-GB" dirty="0"/>
              <a:t>…find that your </a:t>
            </a:r>
            <a:r>
              <a:rPr lang="en-GB" b="1" dirty="0">
                <a:solidFill>
                  <a:srgbClr val="FF0000"/>
                </a:solidFill>
              </a:rPr>
              <a:t>partner </a:t>
            </a:r>
            <a:r>
              <a:rPr lang="en-GB" dirty="0"/>
              <a:t>or family gets fed up with the pressures of your job</a:t>
            </a:r>
            <a:r>
              <a:rPr lang="en-GB" dirty="0" smtClean="0"/>
              <a:t>?(partnership strain WFC)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Never - hardly ever – sometimes – often - always</a:t>
            </a:r>
          </a:p>
          <a:p>
            <a:pPr lvl="1"/>
            <a:r>
              <a:rPr lang="en-GB" dirty="0" smtClean="0"/>
              <a:t>Summative and separately (scale/dichotomous)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99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work-life balance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Work-life balance </a:t>
            </a:r>
            <a:r>
              <a:rPr lang="en-GB" dirty="0" smtClean="0"/>
              <a:t>satisfaction / time adequacy </a:t>
            </a:r>
            <a:endParaRPr lang="en-GB" dirty="0"/>
          </a:p>
          <a:p>
            <a:pPr lvl="1"/>
            <a:r>
              <a:rPr lang="en-GB" dirty="0" smtClean="0"/>
              <a:t>How </a:t>
            </a:r>
            <a:r>
              <a:rPr lang="en-GB" dirty="0"/>
              <a:t>satisfied are you with the balance between the          </a:t>
            </a:r>
            <a:r>
              <a:rPr lang="en-GB" b="1" dirty="0">
                <a:solidFill>
                  <a:srgbClr val="FF0000"/>
                </a:solidFill>
              </a:rPr>
              <a:t>time you spend </a:t>
            </a:r>
            <a:r>
              <a:rPr lang="en-GB" dirty="0"/>
              <a:t>on your paid work and the time you spend on other aspects of your life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Extremely dissatisfied 0 – extremely satisfied 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8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Control over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Schedule control (when)</a:t>
            </a:r>
            <a:endParaRPr lang="en-GB" dirty="0"/>
          </a:p>
          <a:p>
            <a:pPr lvl="1"/>
            <a:r>
              <a:rPr lang="en-GB" dirty="0"/>
              <a:t>I can decide the time I start and finish </a:t>
            </a:r>
            <a:r>
              <a:rPr lang="en-GB" dirty="0" smtClean="0"/>
              <a:t>work – very true, quite true, </a:t>
            </a:r>
            <a:r>
              <a:rPr lang="en-US" dirty="0" smtClean="0"/>
              <a:t>Not </a:t>
            </a:r>
            <a:r>
              <a:rPr lang="en-US" dirty="0"/>
              <a:t>at all </a:t>
            </a:r>
            <a:r>
              <a:rPr lang="en-US" dirty="0" smtClean="0"/>
              <a:t>true, A </a:t>
            </a:r>
            <a:r>
              <a:rPr lang="en-US" dirty="0"/>
              <a:t>little </a:t>
            </a:r>
            <a:r>
              <a:rPr lang="en-US" dirty="0" smtClean="0"/>
              <a:t>true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Other control over (how)work (combined index </a:t>
            </a:r>
            <a:r>
              <a:rPr lang="el-GR" dirty="0" smtClean="0"/>
              <a:t>α</a:t>
            </a:r>
            <a:r>
              <a:rPr lang="en-GB" dirty="0" smtClean="0"/>
              <a:t>=0.87)</a:t>
            </a:r>
          </a:p>
          <a:p>
            <a:pPr lvl="1"/>
            <a:r>
              <a:rPr lang="en-GB" dirty="0" smtClean="0"/>
              <a:t>How much of the management at your work allows you to …</a:t>
            </a:r>
          </a:p>
          <a:p>
            <a:pPr lvl="1"/>
            <a:r>
              <a:rPr lang="en-GB" dirty="0" smtClean="0"/>
              <a:t>… decide how your own daily work is organised?</a:t>
            </a:r>
          </a:p>
          <a:p>
            <a:pPr lvl="1"/>
            <a:r>
              <a:rPr lang="en-GB" dirty="0" smtClean="0"/>
              <a:t>… influence policy decisions about the activities of the organisation?</a:t>
            </a:r>
          </a:p>
          <a:p>
            <a:pPr lvl="1"/>
            <a:r>
              <a:rPr lang="en-GB" dirty="0" smtClean="0"/>
              <a:t>… choose or change your pace of work?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45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Work demands</a:t>
            </a:r>
          </a:p>
          <a:p>
            <a:pPr lvl="1"/>
            <a:r>
              <a:rPr lang="en-GB" dirty="0" smtClean="0"/>
              <a:t>Working hours - to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/>
              <a:t>hours workers normally worked per week in their main jobs including overtime hours </a:t>
            </a:r>
            <a:endParaRPr lang="en-GB" dirty="0" smtClean="0"/>
          </a:p>
          <a:p>
            <a:pPr lvl="1"/>
            <a:r>
              <a:rPr lang="en-GB" dirty="0" smtClean="0"/>
              <a:t>Demanding job: “My job requires that I work very hard”</a:t>
            </a:r>
          </a:p>
          <a:p>
            <a:pPr lvl="1"/>
            <a:r>
              <a:rPr lang="en-GB" dirty="0" smtClean="0"/>
              <a:t>Job insecurity “My job is secure” // permanent job</a:t>
            </a:r>
          </a:p>
          <a:p>
            <a:r>
              <a:rPr lang="en-GB" dirty="0"/>
              <a:t>Job control/resources</a:t>
            </a:r>
          </a:p>
          <a:p>
            <a:pPr lvl="1"/>
            <a:r>
              <a:rPr lang="en-GB" dirty="0"/>
              <a:t>Career </a:t>
            </a:r>
            <a:r>
              <a:rPr lang="en-GB" dirty="0" smtClean="0"/>
              <a:t>advancement, Job paid well</a:t>
            </a:r>
          </a:p>
          <a:p>
            <a:r>
              <a:rPr lang="en-GB" dirty="0" smtClean="0"/>
              <a:t>Occupational levels/higher status</a:t>
            </a:r>
          </a:p>
          <a:p>
            <a:pPr lvl="1"/>
            <a:r>
              <a:rPr lang="en-GB" dirty="0" smtClean="0"/>
              <a:t>Occupational level ISCO, Supervisory role</a:t>
            </a:r>
          </a:p>
          <a:p>
            <a:r>
              <a:rPr lang="en-GB" dirty="0"/>
              <a:t>Other work characteristics</a:t>
            </a:r>
          </a:p>
          <a:p>
            <a:pPr lvl="1"/>
            <a:r>
              <a:rPr lang="en-GB" dirty="0"/>
              <a:t>Public </a:t>
            </a:r>
            <a:r>
              <a:rPr lang="en-GB" dirty="0" smtClean="0"/>
              <a:t>sector, Currently </a:t>
            </a:r>
            <a:r>
              <a:rPr lang="en-GB" dirty="0"/>
              <a:t>member of a </a:t>
            </a:r>
            <a:r>
              <a:rPr lang="en-GB" dirty="0" smtClean="0"/>
              <a:t>union, Boss </a:t>
            </a:r>
            <a:r>
              <a:rPr lang="en-GB" dirty="0"/>
              <a:t>female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6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Household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Household characteristics</a:t>
            </a:r>
          </a:p>
          <a:p>
            <a:pPr lvl="1"/>
            <a:r>
              <a:rPr lang="en-GB" dirty="0" smtClean="0"/>
              <a:t>Young child (less than 6 years old)</a:t>
            </a:r>
          </a:p>
          <a:p>
            <a:pPr lvl="1"/>
            <a:r>
              <a:rPr lang="en-GB" dirty="0" smtClean="0"/>
              <a:t>Number of children</a:t>
            </a:r>
            <a:endParaRPr lang="en-GB" dirty="0"/>
          </a:p>
          <a:p>
            <a:r>
              <a:rPr lang="en-GB" dirty="0" smtClean="0"/>
              <a:t>Partner</a:t>
            </a:r>
          </a:p>
          <a:p>
            <a:pPr lvl="1"/>
            <a:r>
              <a:rPr lang="en-GB" dirty="0" smtClean="0"/>
              <a:t>cohabit</a:t>
            </a:r>
            <a:endParaRPr lang="en-GB" dirty="0"/>
          </a:p>
          <a:p>
            <a:pPr lvl="1"/>
            <a:r>
              <a:rPr lang="en-GB" dirty="0"/>
              <a:t>employment status </a:t>
            </a:r>
            <a:r>
              <a:rPr lang="en-GB" dirty="0" smtClean="0"/>
              <a:t>(employed vs not)</a:t>
            </a:r>
            <a:r>
              <a:rPr lang="en-GB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77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Multilevel modelling </a:t>
            </a:r>
          </a:p>
          <a:p>
            <a:r>
              <a:rPr lang="en-GB" dirty="0" smtClean="0"/>
              <a:t>Impact of control on work-family conflict</a:t>
            </a:r>
          </a:p>
          <a:p>
            <a:r>
              <a:rPr lang="en-GB" dirty="0" smtClean="0"/>
              <a:t>Other individual, context variables included</a:t>
            </a:r>
          </a:p>
          <a:p>
            <a:r>
              <a:rPr lang="en-GB" dirty="0" smtClean="0"/>
              <a:t>Random slopes model – influence of control varies across countries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Rounded MT Bold" panose="020F0704030504030204" pitchFamily="34" charset="0"/>
              </a:rPr>
              <a:t>Work-family conflict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cs typeface="Arial" charset="0"/>
              </a:rPr>
              <a:t>C</a:t>
            </a:r>
            <a:r>
              <a:rPr lang="en-GB" sz="2400" kern="1200" dirty="0" smtClean="0">
                <a:cs typeface="Arial" charset="0"/>
              </a:rPr>
              <a:t>onflict </a:t>
            </a:r>
            <a:r>
              <a:rPr lang="en-GB" sz="2400" kern="1200" dirty="0">
                <a:cs typeface="Arial" charset="0"/>
              </a:rPr>
              <a:t>coming from the opposing pressures of work roles and family roles that are mutually incompatible </a:t>
            </a:r>
            <a:r>
              <a:rPr lang="en-GB" sz="2400" kern="1200" dirty="0" smtClean="0">
                <a:cs typeface="Arial" charset="0"/>
              </a:rPr>
              <a:t>(</a:t>
            </a:r>
            <a:r>
              <a:rPr lang="en-GB" sz="2400" kern="1200" dirty="0" err="1" smtClean="0">
                <a:cs typeface="Arial" charset="0"/>
              </a:rPr>
              <a:t>Greenhaus</a:t>
            </a:r>
            <a:r>
              <a:rPr lang="en-GB" sz="2400" kern="1200" dirty="0" smtClean="0">
                <a:cs typeface="Arial" charset="0"/>
              </a:rPr>
              <a:t> &amp; </a:t>
            </a:r>
            <a:r>
              <a:rPr lang="en-GB" sz="2400" kern="1200" dirty="0" err="1" smtClean="0">
                <a:cs typeface="Arial" charset="0"/>
              </a:rPr>
              <a:t>Beutel</a:t>
            </a:r>
            <a:r>
              <a:rPr lang="en-GB" sz="2400" kern="1200" dirty="0" smtClean="0">
                <a:cs typeface="Arial" charset="0"/>
              </a:rPr>
              <a:t> 1985)</a:t>
            </a:r>
          </a:p>
          <a:p>
            <a:r>
              <a:rPr lang="en-GB" sz="2400" b="1" dirty="0" smtClean="0"/>
              <a:t>Work to home</a:t>
            </a:r>
            <a:r>
              <a:rPr lang="en-GB" sz="2400" dirty="0" smtClean="0"/>
              <a:t>, home to work</a:t>
            </a:r>
          </a:p>
          <a:p>
            <a:r>
              <a:rPr lang="en-GB" sz="2400" b="1" dirty="0" smtClean="0"/>
              <a:t>Time-based, strain-based</a:t>
            </a:r>
            <a:r>
              <a:rPr lang="en-GB" sz="2400" dirty="0" smtClean="0"/>
              <a:t>, behavioural based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timepress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7377" y="3580061"/>
            <a:ext cx="3168352" cy="2498124"/>
          </a:xfrm>
          <a:prstGeom prst="rect">
            <a:avLst/>
          </a:prstGeom>
        </p:spPr>
      </p:pic>
      <p:pic>
        <p:nvPicPr>
          <p:cNvPr id="5" name="Picture 4" descr="stra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3536140"/>
            <a:ext cx="3456384" cy="258596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E7D862D-6B2C-435D-BD6C-8C2DAE1525E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6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5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Average WFC scores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21</a:t>
            </a:fld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372319"/>
              </p:ext>
            </p:extLst>
          </p:nvPr>
        </p:nvGraphicFramePr>
        <p:xfrm>
          <a:off x="295564" y="1552575"/>
          <a:ext cx="8589818" cy="4723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life balance satisfaction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22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220767"/>
              </p:ext>
            </p:extLst>
          </p:nvPr>
        </p:nvGraphicFramePr>
        <p:xfrm>
          <a:off x="628650" y="1552575"/>
          <a:ext cx="788670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7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Proportion of workers with schedule control (quite true + very true)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23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441430"/>
              </p:ext>
            </p:extLst>
          </p:nvPr>
        </p:nvGraphicFramePr>
        <p:xfrm>
          <a:off x="628650" y="1552575"/>
          <a:ext cx="788670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2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 of control (factor score)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24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27247"/>
              </p:ext>
            </p:extLst>
          </p:nvPr>
        </p:nvGraphicFramePr>
        <p:xfrm>
          <a:off x="277091" y="1561811"/>
          <a:ext cx="8562109" cy="4598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Average work-family conflict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Across 23 countries = “</a:t>
            </a:r>
            <a:r>
              <a:rPr lang="en-GB" dirty="0"/>
              <a:t>too tired after work to enjoy the things </a:t>
            </a:r>
            <a:r>
              <a:rPr lang="en-GB" dirty="0" smtClean="0"/>
              <a:t>“  1.94 (Sometimes) ~ “</a:t>
            </a:r>
            <a:r>
              <a:rPr lang="en-GB" dirty="0"/>
              <a:t>your partner or family gets fed up with the pressures of your </a:t>
            </a:r>
            <a:r>
              <a:rPr lang="en-GB" dirty="0" smtClean="0"/>
              <a:t>job” 1.20 (Hardly ever).. Other two in between</a:t>
            </a:r>
          </a:p>
          <a:p>
            <a:r>
              <a:rPr lang="en-GB" dirty="0" smtClean="0"/>
              <a:t>Cross national variation – 4%ICC – but not always according to family policy regimes.. Especially wfc1(worry about work), wfc4 (partner fed up)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11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flexitime/control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26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277402"/>
              </p:ext>
            </p:extLst>
          </p:nvPr>
        </p:nvGraphicFramePr>
        <p:xfrm>
          <a:off x="314036" y="1547178"/>
          <a:ext cx="8562110" cy="3351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5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2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77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WFC sum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Spill over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Strain WFC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Time WFC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Partner conflict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WLB satisfaction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Model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1-1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1-2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1-3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1-4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1-5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1-6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Schedule control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(ref= not at all true)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 indent="198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“a little true”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0.131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0.095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-0.002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0.023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0.029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-0.039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 indent="198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“quite true”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0.201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0.124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-0.017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0.018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0.072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- 0.097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†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 indent="198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“very true”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B050"/>
                          </a:solidFill>
                          <a:effectLst/>
                        </a:rPr>
                        <a:t>-0.189</a:t>
                      </a:r>
                      <a:r>
                        <a:rPr lang="en-GB" sz="20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0.126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B050"/>
                          </a:solidFill>
                          <a:effectLst/>
                        </a:rPr>
                        <a:t>-0.104</a:t>
                      </a:r>
                      <a:r>
                        <a:rPr lang="en-GB" sz="2000" b="1" baseline="30000" dirty="0">
                          <a:solidFill>
                            <a:srgbClr val="00B05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00B050"/>
                          </a:solidFill>
                          <a:effectLst/>
                        </a:rPr>
                        <a:t>- 0.143</a:t>
                      </a:r>
                      <a:r>
                        <a:rPr lang="en-GB" sz="2000" b="1" baseline="30000">
                          <a:solidFill>
                            <a:srgbClr val="00B050"/>
                          </a:solidFill>
                          <a:effectLst/>
                        </a:rPr>
                        <a:t>***</a:t>
                      </a:r>
                      <a:endParaRPr lang="en-GB" sz="2000" b="1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00B050"/>
                          </a:solidFill>
                          <a:effectLst/>
                        </a:rPr>
                        <a:t>- 0.056</a:t>
                      </a:r>
                      <a:r>
                        <a:rPr lang="en-GB" sz="2000" b="1" baseline="30000">
                          <a:solidFill>
                            <a:srgbClr val="00B050"/>
                          </a:solidFill>
                          <a:effectLst/>
                        </a:rPr>
                        <a:t>†</a:t>
                      </a:r>
                      <a:endParaRPr lang="en-GB" sz="2000" b="1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B050"/>
                          </a:solidFill>
                          <a:effectLst/>
                        </a:rPr>
                        <a:t>0.174</a:t>
                      </a:r>
                      <a:r>
                        <a:rPr lang="en-GB" sz="2000" b="1" baseline="30000" dirty="0">
                          <a:solidFill>
                            <a:srgbClr val="00B050"/>
                          </a:solidFill>
                          <a:effectLst/>
                        </a:rPr>
                        <a:t>**</a:t>
                      </a:r>
                      <a:endParaRPr lang="en-GB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Control composite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0.078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</a:rPr>
                        <a:t>0.140</a:t>
                      </a:r>
                      <a:r>
                        <a:rPr lang="en-GB" sz="2000" b="1" baseline="300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-0.008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B050"/>
                          </a:solidFill>
                          <a:effectLst/>
                        </a:rPr>
                        <a:t>- 0.027</a:t>
                      </a:r>
                      <a:r>
                        <a:rPr lang="en-GB" sz="20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- 0.010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B050"/>
                          </a:solidFill>
                          <a:effectLst/>
                        </a:rPr>
                        <a:t>0.221</a:t>
                      </a:r>
                      <a:r>
                        <a:rPr lang="en-GB" sz="2000" b="1" baseline="30000" dirty="0">
                          <a:solidFill>
                            <a:srgbClr val="00B050"/>
                          </a:solidFill>
                          <a:effectLst/>
                        </a:rPr>
                        <a:t>***</a:t>
                      </a:r>
                      <a:endParaRPr lang="en-GB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Constant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1.615</a:t>
                      </a:r>
                      <a:r>
                        <a:rPr lang="en-GB" sz="2000" baseline="30000">
                          <a:effectLst/>
                        </a:rPr>
                        <a:t>***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0.528</a:t>
                      </a:r>
                      <a:r>
                        <a:rPr lang="en-GB" sz="2000" baseline="30000">
                          <a:effectLst/>
                        </a:rPr>
                        <a:t>***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0.940</a:t>
                      </a:r>
                      <a:r>
                        <a:rPr lang="en-GB" sz="2000" baseline="30000" dirty="0">
                          <a:effectLst/>
                        </a:rPr>
                        <a:t>***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  0.401</a:t>
                      </a:r>
                      <a:r>
                        <a:rPr lang="en-GB" sz="2000" baseline="30000" dirty="0">
                          <a:effectLst/>
                        </a:rPr>
                        <a:t>***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- 0.281</a:t>
                      </a:r>
                      <a:r>
                        <a:rPr lang="en-GB" sz="2000" baseline="30000" dirty="0">
                          <a:effectLst/>
                        </a:rPr>
                        <a:t>**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7.777</a:t>
                      </a:r>
                      <a:r>
                        <a:rPr lang="en-GB" sz="2000" baseline="30000" dirty="0">
                          <a:effectLst/>
                        </a:rPr>
                        <a:t>***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49754" marR="497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3371273" y="3971636"/>
            <a:ext cx="979054" cy="267855"/>
          </a:xfrm>
          <a:prstGeom prst="ellipse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392219" y="4239491"/>
            <a:ext cx="979054" cy="267855"/>
          </a:xfrm>
          <a:prstGeom prst="ellipse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371273" y="4276435"/>
            <a:ext cx="979054" cy="267855"/>
          </a:xfrm>
          <a:prstGeom prst="ellipse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350327" y="4276435"/>
            <a:ext cx="979054" cy="267855"/>
          </a:xfrm>
          <a:prstGeom prst="ellipse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546437" y="4276435"/>
            <a:ext cx="979054" cy="267855"/>
          </a:xfrm>
          <a:prstGeom prst="ellipse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633855" y="4276435"/>
            <a:ext cx="979054" cy="267855"/>
          </a:xfrm>
          <a:prstGeom prst="ellipse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7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8291"/>
              </p:ext>
            </p:extLst>
          </p:nvPr>
        </p:nvGraphicFramePr>
        <p:xfrm>
          <a:off x="91620" y="193405"/>
          <a:ext cx="9052380" cy="6374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1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09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1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20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20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50" spc="-3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Spill over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WFC sum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Spill over WFC1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Strain based WFC2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Time based WFC3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Unemployment rate 2010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0.042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indent="14478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Sch control  “very true”*unemp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FF0000"/>
                          </a:solidFill>
                          <a:effectLst/>
                        </a:rPr>
                        <a:t>0.070</a:t>
                      </a:r>
                      <a:r>
                        <a:rPr lang="en-GB" sz="1600" b="1" baseline="30000" dirty="0">
                          <a:solidFill>
                            <a:srgbClr val="FF0000"/>
                          </a:solidFill>
                          <a:effectLst/>
                        </a:rPr>
                        <a:t>†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Family expenditure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 0.004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0.013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222">
                <a:tc>
                  <a:txBody>
                    <a:bodyPr/>
                    <a:lstStyle/>
                    <a:p>
                      <a:pPr indent="14478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Control * Family expenditure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- 0.118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- 0.050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**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effectLst/>
                        </a:rPr>
                        <a:t> 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Female labour participation 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0.048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- 0.033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0.021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0.026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indent="1085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Control * Fem labour participation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- 0.123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- 0.041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-0.033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- 0.033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GDP growth rate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0.029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indent="1085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Control * GDP growth rate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- 0.049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Work Centrality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-0.043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marL="1085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Control * Work Centrality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FF0000"/>
                          </a:solidFill>
                          <a:effectLst/>
                        </a:rPr>
                        <a:t>0.036</a:t>
                      </a:r>
                      <a:r>
                        <a:rPr lang="en-GB" sz="1600" b="1" baseline="300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Parental leave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 dirty="0">
                          <a:effectLst/>
                        </a:rPr>
                        <a:t>0.042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916">
                <a:tc>
                  <a:txBody>
                    <a:bodyPr/>
                    <a:lstStyle/>
                    <a:p>
                      <a:pPr marL="1085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Control * Parental leave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spc="-3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spc="-30" dirty="0">
                          <a:solidFill>
                            <a:srgbClr val="00B050"/>
                          </a:solidFill>
                          <a:effectLst/>
                        </a:rPr>
                        <a:t>- 0.035</a:t>
                      </a:r>
                      <a:r>
                        <a:rPr lang="en-GB" sz="1600" b="1" baseline="30000" dirty="0">
                          <a:solidFill>
                            <a:srgbClr val="00B050"/>
                          </a:solidFill>
                          <a:effectLst/>
                        </a:rPr>
                        <a:t>†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655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50" spc="-30" dirty="0">
                          <a:effectLst/>
                        </a:rPr>
                        <a:t>R</a:t>
                      </a:r>
                      <a:r>
                        <a:rPr lang="en-GB" sz="1050" spc="-30" baseline="30000" dirty="0">
                          <a:effectLst/>
                        </a:rPr>
                        <a:t>2</a:t>
                      </a:r>
                      <a:r>
                        <a:rPr lang="en-GB" sz="1050" spc="-30" dirty="0">
                          <a:effectLst/>
                        </a:rPr>
                        <a:t> random slope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31.1%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25.6%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30.8%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36.8%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46.2%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17.4%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21.9%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31.6%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13.2%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spc="-30" dirty="0">
                          <a:effectLst/>
                        </a:rPr>
                        <a:t>22.6%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29852" marR="2985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0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876258"/>
              </p:ext>
            </p:extLst>
          </p:nvPr>
        </p:nvGraphicFramePr>
        <p:xfrm>
          <a:off x="360217" y="1547178"/>
          <a:ext cx="6959901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1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 smtClean="0">
                          <a:effectLst/>
                        </a:rPr>
                        <a:t>Model Work</a:t>
                      </a:r>
                      <a:r>
                        <a:rPr lang="en-GB" sz="1800" spc="-30" baseline="0" dirty="0" smtClean="0">
                          <a:effectLst/>
                        </a:rPr>
                        <a:t> life balance sat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Family expenditure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- 0.012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0.024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0.006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indent="14478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Control * Family exp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0.121</a:t>
                      </a:r>
                      <a:r>
                        <a:rPr lang="en-GB" sz="1800" b="1" baseline="30000" dirty="0">
                          <a:solidFill>
                            <a:srgbClr val="00B050"/>
                          </a:solidFill>
                          <a:effectLst/>
                        </a:rPr>
                        <a:t>***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800" b="1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>
                          <a:solidFill>
                            <a:srgbClr val="00B050"/>
                          </a:solidFill>
                          <a:effectLst/>
                        </a:rPr>
                        <a:t>0.093</a:t>
                      </a:r>
                      <a:r>
                        <a:rPr lang="en-GB" sz="1800" b="1" baseline="30000">
                          <a:solidFill>
                            <a:srgbClr val="00B050"/>
                          </a:solidFill>
                          <a:effectLst/>
                        </a:rPr>
                        <a:t>**</a:t>
                      </a:r>
                      <a:endParaRPr lang="en-GB" sz="1800" b="1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0.083</a:t>
                      </a:r>
                      <a:r>
                        <a:rPr lang="en-GB" sz="18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Female labour participation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 - 0.059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- 0.073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indent="1085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Control * Fem labour par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0.100</a:t>
                      </a:r>
                      <a:r>
                        <a:rPr lang="en-GB" sz="1800" b="1" baseline="30000" dirty="0">
                          <a:solidFill>
                            <a:srgbClr val="00B050"/>
                          </a:solidFill>
                          <a:effectLst/>
                        </a:rPr>
                        <a:t>**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0.058</a:t>
                      </a:r>
                      <a:r>
                        <a:rPr lang="en-GB" sz="1800" b="1" baseline="30000" dirty="0">
                          <a:solidFill>
                            <a:srgbClr val="00B050"/>
                          </a:solidFill>
                          <a:effectLst/>
                        </a:rPr>
                        <a:t>†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Child care coverage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- 0.036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- 0.040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indent="1085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Control * childcare cov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0.115</a:t>
                      </a:r>
                      <a:r>
                        <a:rPr lang="en-GB" sz="18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30" dirty="0">
                          <a:solidFill>
                            <a:srgbClr val="00B050"/>
                          </a:solidFill>
                          <a:effectLst/>
                        </a:rPr>
                        <a:t>0.079</a:t>
                      </a:r>
                      <a:r>
                        <a:rPr lang="en-GB" sz="1800" b="1" baseline="30000" dirty="0">
                          <a:solidFill>
                            <a:srgbClr val="00B050"/>
                          </a:solidFill>
                          <a:effectLst/>
                        </a:rPr>
                        <a:t>*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R</a:t>
                      </a:r>
                      <a:r>
                        <a:rPr lang="en-GB" sz="1800" spc="-30" baseline="30000" dirty="0">
                          <a:effectLst/>
                        </a:rPr>
                        <a:t>2</a:t>
                      </a:r>
                      <a:r>
                        <a:rPr lang="en-GB" sz="1800" spc="-30" dirty="0">
                          <a:effectLst/>
                        </a:rPr>
                        <a:t> random slope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47.3%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37.3%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49.6%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>
                          <a:effectLst/>
                        </a:rPr>
                        <a:t>57.0%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spc="-30" dirty="0">
                          <a:effectLst/>
                        </a:rPr>
                        <a:t>65.6%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4729" marR="5472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03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Having control over your work and your work schedule increases work-life balance in some ways but increases conflict in other ways – depends on the type of WFC</a:t>
            </a:r>
          </a:p>
          <a:p>
            <a:pPr lvl="1"/>
            <a:r>
              <a:rPr lang="en-GB" dirty="0" smtClean="0"/>
              <a:t>blurring of boundaries to increase worry, yet allowing individuals to adapt times, reduce strain and partnership strain WFC </a:t>
            </a:r>
          </a:p>
          <a:p>
            <a:r>
              <a:rPr lang="en-GB" dirty="0" smtClean="0"/>
              <a:t>The influence of schedule control depends on the level of control you have </a:t>
            </a:r>
          </a:p>
          <a:p>
            <a:pPr lvl="1"/>
            <a:r>
              <a:rPr lang="en-GB" dirty="0" smtClean="0"/>
              <a:t>a lot of control is good! But slightly lower levels.. Not so much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8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Rounded MT Bold" panose="020F0704030504030204" pitchFamily="34" charset="0"/>
              </a:rPr>
              <a:t>The paradox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i="1" dirty="0"/>
              <a:t>Research shows that employees (and self-employed) working fixed starting and finishing times are more satisfied on their work–life balance than employees with variable working times a</a:t>
            </a:r>
            <a:r>
              <a:rPr lang="en-GB" i="1" dirty="0" smtClean="0"/>
              <a:t>nd </a:t>
            </a:r>
            <a:r>
              <a:rPr lang="en-GB" i="1" dirty="0"/>
              <a:t>people with </a:t>
            </a:r>
            <a:r>
              <a:rPr lang="en-GB" b="1" i="1" dirty="0"/>
              <a:t>the most discretion have the least satisfaction </a:t>
            </a:r>
            <a:r>
              <a:rPr lang="en-GB" i="1" dirty="0"/>
              <a:t>with work life </a:t>
            </a:r>
            <a:r>
              <a:rPr lang="en-GB" i="1" dirty="0" smtClean="0"/>
              <a:t>balance </a:t>
            </a:r>
            <a:r>
              <a:rPr lang="en-GB" i="1" dirty="0"/>
              <a:t>(Parent-</a:t>
            </a:r>
            <a:r>
              <a:rPr lang="en-GB" i="1" dirty="0" err="1"/>
              <a:t>Thirion</a:t>
            </a:r>
            <a:r>
              <a:rPr lang="en-GB" i="1" dirty="0"/>
              <a:t> et al. </a:t>
            </a:r>
            <a:r>
              <a:rPr lang="en-GB" i="1" dirty="0" smtClean="0"/>
              <a:t>2007; </a:t>
            </a:r>
            <a:r>
              <a:rPr lang="en-GB" i="1" dirty="0" err="1" smtClean="0"/>
              <a:t>Plantenga</a:t>
            </a:r>
            <a:r>
              <a:rPr lang="en-GB" i="1" dirty="0" smtClean="0"/>
              <a:t> &amp; </a:t>
            </a:r>
            <a:r>
              <a:rPr lang="en-GB" i="1" dirty="0" err="1" smtClean="0"/>
              <a:t>Rumery</a:t>
            </a:r>
            <a:r>
              <a:rPr lang="en-GB" i="1" dirty="0" smtClean="0"/>
              <a:t> 2010). </a:t>
            </a:r>
            <a:endParaRPr lang="en-GB" i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3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There </a:t>
            </a:r>
            <a:r>
              <a:rPr lang="en-GB" dirty="0"/>
              <a:t>are no clear signs of cross-national variations in </a:t>
            </a:r>
            <a:r>
              <a:rPr lang="en-GB" dirty="0" smtClean="0"/>
              <a:t>the influence of </a:t>
            </a:r>
            <a:r>
              <a:rPr lang="en-GB" dirty="0"/>
              <a:t>schedule control </a:t>
            </a:r>
            <a:endParaRPr lang="en-GB" dirty="0" smtClean="0"/>
          </a:p>
          <a:p>
            <a:pPr lvl="1"/>
            <a:r>
              <a:rPr lang="en-GB" b="1" u="sng" dirty="0" smtClean="0"/>
              <a:t>impact </a:t>
            </a:r>
            <a:r>
              <a:rPr lang="en-GB" b="1" u="sng" dirty="0"/>
              <a:t>same </a:t>
            </a:r>
            <a:r>
              <a:rPr lang="en-GB" dirty="0"/>
              <a:t>regardless of national </a:t>
            </a:r>
            <a:r>
              <a:rPr lang="en-GB" dirty="0" smtClean="0"/>
              <a:t>contexts</a:t>
            </a:r>
          </a:p>
          <a:p>
            <a:pPr lvl="1"/>
            <a:r>
              <a:rPr lang="en-GB" dirty="0" smtClean="0"/>
              <a:t>with the exception of </a:t>
            </a:r>
            <a:r>
              <a:rPr lang="en-GB" b="1" dirty="0" smtClean="0"/>
              <a:t>spill over</a:t>
            </a:r>
            <a:r>
              <a:rPr lang="en-GB" dirty="0" smtClean="0"/>
              <a:t>, where bad labour market conditions increases propensity to spill over</a:t>
            </a:r>
            <a:endParaRPr lang="en-GB" dirty="0"/>
          </a:p>
          <a:p>
            <a:r>
              <a:rPr lang="en-GB" dirty="0" smtClean="0"/>
              <a:t>Control over how you work however has a different impact across countries</a:t>
            </a:r>
          </a:p>
          <a:p>
            <a:pPr lvl="1"/>
            <a:r>
              <a:rPr lang="en-GB" dirty="0" smtClean="0"/>
              <a:t>Support for </a:t>
            </a:r>
            <a:r>
              <a:rPr lang="en-GB" b="1" dirty="0" smtClean="0"/>
              <a:t>Crowding in </a:t>
            </a:r>
            <a:r>
              <a:rPr lang="en-GB" dirty="0" smtClean="0"/>
              <a:t>– generous family policies (more women in the labour market) allow control to be used more in a family-friendly </a:t>
            </a:r>
            <a:r>
              <a:rPr lang="en-GB" dirty="0" smtClean="0"/>
              <a:t>manner </a:t>
            </a:r>
            <a:r>
              <a:rPr lang="en-GB" dirty="0" smtClean="0">
                <a:sym typeface="Wingdings" panose="05000000000000000000" pitchFamily="2" charset="2"/>
              </a:rPr>
              <a:t> flexibility as a right</a:t>
            </a:r>
            <a:endParaRPr lang="en-GB" dirty="0" smtClean="0"/>
          </a:p>
          <a:p>
            <a:pPr lvl="1"/>
            <a:r>
              <a:rPr lang="en-GB" dirty="0" smtClean="0"/>
              <a:t>While bad economic conditions, and work central norms can make control harmful for </a:t>
            </a:r>
            <a:r>
              <a:rPr lang="en-GB" dirty="0" smtClean="0"/>
              <a:t>work-life balance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 flexibility as a gift?</a:t>
            </a:r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2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steps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impact by gender? By occupation?</a:t>
            </a:r>
          </a:p>
          <a:p>
            <a:endParaRPr lang="en-GB" dirty="0"/>
          </a:p>
          <a:p>
            <a:r>
              <a:rPr lang="en-GB" dirty="0" smtClean="0"/>
              <a:t>Examining influence over work intensity/working hours (overtime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Spill over as a mediator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5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 </a:t>
            </a:r>
            <a:endParaRPr lang="en-GB" dirty="0"/>
          </a:p>
        </p:txBody>
      </p:sp>
      <p:pic>
        <p:nvPicPr>
          <p:cNvPr id="1026" name="Picture 2" descr="http://lindapepstein.files.wordpress.com/2012/03/ques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484784"/>
            <a:ext cx="3672408" cy="445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6488" y="2598481"/>
            <a:ext cx="4288000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 comments &amp; questions</a:t>
            </a:r>
          </a:p>
          <a:p>
            <a:r>
              <a:rPr lang="en-GB" dirty="0" smtClean="0"/>
              <a:t>: </a:t>
            </a:r>
            <a:r>
              <a:rPr lang="en-GB" dirty="0" smtClean="0">
                <a:hlinkClick r:id="rId4"/>
              </a:rPr>
              <a:t>h.chung@kent.ac.uk</a:t>
            </a:r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676488" y="3784120"/>
            <a:ext cx="31494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5"/>
              </a:rPr>
              <a:t>http://www.heejungchung.com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http://www.wafproject.org</a:t>
            </a:r>
            <a:endParaRPr lang="en-GB" dirty="0" smtClean="0"/>
          </a:p>
          <a:p>
            <a:r>
              <a:rPr lang="en-GB" dirty="0" smtClean="0"/>
              <a:t>  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@</a:t>
            </a:r>
            <a:r>
              <a:rPr lang="en-GB" dirty="0" err="1" smtClean="0"/>
              <a:t>heejungchung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   @</a:t>
            </a:r>
            <a:r>
              <a:rPr lang="en-GB" dirty="0" err="1" smtClean="0"/>
              <a:t>WAFProject</a:t>
            </a:r>
            <a:endParaRPr lang="en-GB" dirty="0" smtClean="0"/>
          </a:p>
        </p:txBody>
      </p:sp>
      <p:sp>
        <p:nvSpPr>
          <p:cNvPr id="8" name="AutoShape 2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4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6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8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10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7" b="1227"/>
          <a:stretch/>
        </p:blipFill>
        <p:spPr bwMode="auto">
          <a:xfrm>
            <a:off x="4602129" y="4632824"/>
            <a:ext cx="1152128" cy="859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3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473"/>
            <a:ext cx="8291513" cy="576263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Arial Rounded MT Bold" panose="020F0704030504030204" pitchFamily="34" charset="0"/>
              </a:rPr>
              <a:t>Control reduces work-family conflict</a:t>
            </a:r>
            <a:endParaRPr lang="en-GB" sz="3200" dirty="0">
              <a:latin typeface="Arial Rounded MT Bold" panose="020F07040305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E7D862D-6B2C-435D-BD6C-8C2DAE1525E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1" name="Down Arrow 10"/>
          <p:cNvSpPr/>
          <p:nvPr/>
        </p:nvSpPr>
        <p:spPr bwMode="auto">
          <a:xfrm>
            <a:off x="5593085" y="3768436"/>
            <a:ext cx="3024336" cy="2227109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Work-family conflict </a:t>
            </a:r>
            <a:endParaRPr lang="en-GB" sz="2800" dirty="0" smtClean="0">
              <a:solidFill>
                <a:schemeClr val="bg1"/>
              </a:solidFill>
            </a:endParaRPr>
          </a:p>
          <a:p>
            <a:pPr marR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5580112" y="4797152"/>
            <a:ext cx="1872208" cy="936104"/>
          </a:xfrm>
          <a:prstGeom prst="triangl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www.childcarevouchers.co.uk/Style%20Library/Accor/Images/bus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24" y="2492896"/>
            <a:ext cx="42672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 bwMode="auto">
          <a:xfrm>
            <a:off x="5197041" y="1392864"/>
            <a:ext cx="3816424" cy="2375572"/>
          </a:xfrm>
          <a:prstGeom prst="wedgeRoundRectCallout">
            <a:avLst>
              <a:gd name="adj1" fmla="val -71940"/>
              <a:gd name="adj2" fmla="val 34728"/>
              <a:gd name="adj3" fmla="val 16667"/>
            </a:avLst>
          </a:prstGeom>
          <a:noFill/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More control over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 time, your work== more resources to tackle demands – allow better combination of the two spheres 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0986" y="1403496"/>
            <a:ext cx="422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</a:rPr>
              <a:t>Based on the jobs demands, control and resources literature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971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63" y="2399901"/>
            <a:ext cx="4690704" cy="31124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473"/>
            <a:ext cx="8291513" cy="576263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Arial Rounded MT Bold" panose="020F0704030504030204" pitchFamily="34" charset="0"/>
              </a:rPr>
              <a:t>Schedule control increases work-family conflict</a:t>
            </a:r>
            <a:endParaRPr lang="en-GB" sz="3200" dirty="0">
              <a:latin typeface="Arial Rounded MT Bold" panose="020F07040305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E7D862D-6B2C-435D-BD6C-8C2DAE1525E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148063" y="1124744"/>
            <a:ext cx="3396582" cy="2160716"/>
          </a:xfrm>
          <a:prstGeom prst="wedgeRoundRectCallout">
            <a:avLst>
              <a:gd name="adj1" fmla="val -71940"/>
              <a:gd name="adj2" fmla="val 34728"/>
              <a:gd name="adj3" fmla="val 16667"/>
            </a:avLst>
          </a:prstGeom>
          <a:solidFill>
            <a:schemeClr val="bg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latin typeface="+mj-lt"/>
              </a:rPr>
              <a:t>Increase propensity to multi-task, spill over, blurring of boundaries 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&amp; 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increased working hours/work intensity</a:t>
            </a:r>
          </a:p>
        </p:txBody>
      </p:sp>
      <p:sp>
        <p:nvSpPr>
          <p:cNvPr id="12" name="Isosceles Triangle 11"/>
          <p:cNvSpPr/>
          <p:nvPr/>
        </p:nvSpPr>
        <p:spPr bwMode="auto">
          <a:xfrm rot="10800000">
            <a:off x="6156176" y="4578346"/>
            <a:ext cx="1872208" cy="936104"/>
          </a:xfrm>
          <a:prstGeom prst="triangl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Up Arrow 5"/>
          <p:cNvSpPr/>
          <p:nvPr/>
        </p:nvSpPr>
        <p:spPr bwMode="auto">
          <a:xfrm>
            <a:off x="5789239" y="3789040"/>
            <a:ext cx="2755406" cy="2155329"/>
          </a:xfrm>
          <a:prstGeom prst="up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Work-family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 conflict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8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Causes of intensification (</a:t>
            </a:r>
            <a:r>
              <a:rPr lang="en-GB" sz="3200" dirty="0" err="1" smtClean="0"/>
              <a:t>Kelliher</a:t>
            </a:r>
            <a:r>
              <a:rPr lang="en-GB" sz="3200" dirty="0" smtClean="0"/>
              <a:t> &amp; Anderson 2010)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Imposed intensification</a:t>
            </a:r>
            <a:r>
              <a:rPr lang="en-GB" dirty="0" smtClean="0"/>
              <a:t> : imposed by employers/contract – same amount of work but fewer hours (task based work), increased workload through downsizing</a:t>
            </a:r>
          </a:p>
          <a:p>
            <a:r>
              <a:rPr lang="en-GB" b="1" dirty="0" smtClean="0"/>
              <a:t>Enabled intensification</a:t>
            </a:r>
            <a:r>
              <a:rPr lang="en-GB" dirty="0" smtClean="0"/>
              <a:t>: allow people to work harder easily – removal of distractions, increased optimization of hours</a:t>
            </a:r>
          </a:p>
          <a:p>
            <a:r>
              <a:rPr lang="en-GB" b="1" dirty="0" smtClean="0"/>
              <a:t>Exchange theory</a:t>
            </a:r>
            <a:r>
              <a:rPr lang="en-GB" dirty="0" smtClean="0"/>
              <a:t>: </a:t>
            </a:r>
            <a:r>
              <a:rPr lang="en-GB" dirty="0"/>
              <a:t>The ability </a:t>
            </a:r>
            <a:r>
              <a:rPr lang="en-GB" dirty="0" smtClean="0"/>
              <a:t>to take </a:t>
            </a:r>
            <a:r>
              <a:rPr lang="en-GB" dirty="0"/>
              <a:t>advantage of flexible working options may engender a reaction in employees, </a:t>
            </a:r>
            <a:r>
              <a:rPr lang="en-GB" dirty="0" smtClean="0"/>
              <a:t>which results </a:t>
            </a:r>
            <a:r>
              <a:rPr lang="en-GB" dirty="0"/>
              <a:t>in them expending greater </a:t>
            </a:r>
            <a:r>
              <a:rPr lang="en-GB" dirty="0" smtClean="0"/>
              <a:t>effort, increase motivation, commitment </a:t>
            </a:r>
            <a:r>
              <a:rPr lang="en-GB" dirty="0" smtClean="0">
                <a:sym typeface="Wingdings" panose="05000000000000000000" pitchFamily="2" charset="2"/>
              </a:rPr>
              <a:t> increase other characteristics of the “ideal worker”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E7D862D-6B2C-435D-BD6C-8C2DAE1525E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0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6784" y="2554144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 Rounded MT Bold" panose="020F0704030504030204" pitchFamily="34" charset="0"/>
              </a:rPr>
              <a:t>Maybe depending on the national contexts?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Variation across countries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Variation across countries not only in who gets access to </a:t>
            </a:r>
            <a:r>
              <a:rPr lang="en-GB" dirty="0" smtClean="0"/>
              <a:t>flexible working </a:t>
            </a:r>
            <a:r>
              <a:rPr lang="en-GB" dirty="0" smtClean="0"/>
              <a:t>arrangements </a:t>
            </a:r>
            <a:r>
              <a:rPr lang="en-GB" dirty="0" smtClean="0"/>
              <a:t>but their nature (</a:t>
            </a:r>
            <a:r>
              <a:rPr lang="en-GB" dirty="0"/>
              <a:t>Mills and </a:t>
            </a:r>
            <a:r>
              <a:rPr lang="en-GB" dirty="0" err="1"/>
              <a:t>Täht</a:t>
            </a:r>
            <a:r>
              <a:rPr lang="en-GB" dirty="0"/>
              <a:t> </a:t>
            </a:r>
            <a:r>
              <a:rPr lang="en-GB" dirty="0" smtClean="0"/>
              <a:t>2010; Lott 2015; Chung 2016)</a:t>
            </a:r>
          </a:p>
          <a:p>
            <a:r>
              <a:rPr lang="en-GB" dirty="0" smtClean="0"/>
              <a:t>Contexts</a:t>
            </a:r>
          </a:p>
          <a:p>
            <a:pPr lvl="1"/>
            <a:r>
              <a:rPr lang="en-GB" dirty="0" smtClean="0"/>
              <a:t>Depending on the national context, the nature of (schedule) control can change </a:t>
            </a:r>
            <a:r>
              <a:rPr lang="en-GB" dirty="0" smtClean="0">
                <a:sym typeface="Wingdings" panose="05000000000000000000" pitchFamily="2" charset="2"/>
              </a:rPr>
              <a:t> its impact on </a:t>
            </a:r>
            <a:r>
              <a:rPr lang="en-GB" dirty="0" smtClean="0"/>
              <a:t>work-life balance differ</a:t>
            </a:r>
          </a:p>
          <a:p>
            <a:pPr lvl="1"/>
            <a:r>
              <a:rPr lang="en-GB" dirty="0" smtClean="0"/>
              <a:t>Schedule control as a right or a gift?</a:t>
            </a:r>
            <a:endParaRPr lang="en-GB" dirty="0" smtClean="0"/>
          </a:p>
          <a:p>
            <a:pPr lvl="1"/>
            <a:r>
              <a:rPr lang="en-GB" dirty="0" smtClean="0"/>
              <a:t>E.g.) Institutions, Bargaining structures – economic conditions, Norms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43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Institutions and company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227"/>
            <a:ext cx="7886700" cy="4719982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000"/>
              </a:spcBef>
            </a:pPr>
            <a:r>
              <a:rPr lang="en-GB" sz="2800" dirty="0"/>
              <a:t>C</a:t>
            </a:r>
            <a:r>
              <a:rPr lang="en-GB" sz="2800" dirty="0" smtClean="0"/>
              <a:t>rowding </a:t>
            </a:r>
            <a:r>
              <a:rPr lang="en-GB" sz="2800" dirty="0"/>
              <a:t>out theory (e.g. </a:t>
            </a:r>
            <a:r>
              <a:rPr lang="en-GB" sz="2800" dirty="0" err="1"/>
              <a:t>Etzioni</a:t>
            </a:r>
            <a:r>
              <a:rPr lang="en-GB" sz="2800" dirty="0"/>
              <a:t>) </a:t>
            </a:r>
            <a:endParaRPr lang="en-GB" sz="2800" dirty="0" smtClean="0"/>
          </a:p>
          <a:p>
            <a:pPr marL="914400" lvl="2" indent="-457200">
              <a:spcBef>
                <a:spcPts val="1000"/>
              </a:spcBef>
            </a:pPr>
            <a:r>
              <a:rPr lang="en-GB" sz="2400" dirty="0" smtClean="0"/>
              <a:t>Generous welfare states/ family policies </a:t>
            </a:r>
            <a:r>
              <a:rPr lang="en-GB" sz="2400" dirty="0"/>
              <a:t>crowd out occupational systems </a:t>
            </a:r>
            <a:r>
              <a:rPr lang="en-GB" sz="2400" dirty="0" smtClean="0"/>
              <a:t>and become less family friendly</a:t>
            </a:r>
          </a:p>
          <a:p>
            <a:pPr marL="457200" lvl="1" indent="-457200">
              <a:spcBef>
                <a:spcPts val="1000"/>
              </a:spcBef>
            </a:pPr>
            <a:r>
              <a:rPr lang="en-GB" sz="2800" dirty="0" smtClean="0"/>
              <a:t>Crowding in (van </a:t>
            </a:r>
            <a:r>
              <a:rPr lang="en-GB" sz="2800" dirty="0" err="1" smtClean="0"/>
              <a:t>Oorschot</a:t>
            </a:r>
            <a:r>
              <a:rPr lang="en-GB" sz="2800" dirty="0"/>
              <a:t> </a:t>
            </a:r>
            <a:r>
              <a:rPr lang="en-GB" sz="2800" dirty="0" smtClean="0"/>
              <a:t>et al.) </a:t>
            </a:r>
          </a:p>
          <a:p>
            <a:pPr marL="914400" lvl="2" indent="-457200">
              <a:spcBef>
                <a:spcPts val="1000"/>
              </a:spcBef>
            </a:pPr>
            <a:r>
              <a:rPr lang="en-GB" sz="2400" dirty="0" smtClean="0"/>
              <a:t>Generous family policies encourage occupational systems to develop and become more family friendly</a:t>
            </a:r>
          </a:p>
          <a:p>
            <a:r>
              <a:rPr lang="en-GB" dirty="0" smtClean="0"/>
              <a:t>Institutional theory (DiMaggio &amp; Powell) 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nfluence of institutions as </a:t>
            </a:r>
            <a:r>
              <a:rPr lang="en-GB" dirty="0" smtClean="0"/>
              <a:t>isomorphic/</a:t>
            </a:r>
            <a:r>
              <a:rPr lang="en-GB" dirty="0" smtClean="0"/>
              <a:t>coercive/mimetic </a:t>
            </a:r>
            <a:r>
              <a:rPr lang="en-GB" dirty="0" smtClean="0"/>
              <a:t>powers – generous family policies </a:t>
            </a:r>
            <a:r>
              <a:rPr lang="en-GB" dirty="0" smtClean="0">
                <a:sym typeface="Wingdings" panose="05000000000000000000" pitchFamily="2" charset="2"/>
              </a:rPr>
              <a:t> more family friendly flexitime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f v3">
  <a:themeElements>
    <a:clrScheme name="WA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9C89"/>
      </a:accent1>
      <a:accent2>
        <a:srgbClr val="458C05"/>
      </a:accent2>
      <a:accent3>
        <a:srgbClr val="FFF423"/>
      </a:accent3>
      <a:accent4>
        <a:srgbClr val="072CCC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86416DF-7218-4568-A4CA-55FA87918B3E}" vid="{01FC664D-C4DC-473C-B9EF-8062FABD49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waf v3</Template>
  <TotalTime>2947</TotalTime>
  <Words>1833</Words>
  <Application>Microsoft Office PowerPoint</Application>
  <PresentationFormat>On-screen Show (4:3)</PresentationFormat>
  <Paragraphs>440</Paragraphs>
  <Slides>32</Slides>
  <Notes>6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Malgun Gothic</vt:lpstr>
      <vt:lpstr>Arial</vt:lpstr>
      <vt:lpstr>Arial Rounded MT Bold</vt:lpstr>
      <vt:lpstr>Calibri</vt:lpstr>
      <vt:lpstr>Calibri Light</vt:lpstr>
      <vt:lpstr>Times New Roman</vt:lpstr>
      <vt:lpstr>Wingdings</vt:lpstr>
      <vt:lpstr>waf v3</vt:lpstr>
      <vt:lpstr>The impact of control on work-family conflict  cross-national context   2016 ILREA European Congress ,  8th of September, University of Milano</vt:lpstr>
      <vt:lpstr>Work-family conflict</vt:lpstr>
      <vt:lpstr>The paradox</vt:lpstr>
      <vt:lpstr>Control reduces work-family conflict</vt:lpstr>
      <vt:lpstr>Schedule control increases work-family conflict</vt:lpstr>
      <vt:lpstr>Causes of intensification (Kelliher &amp; Anderson 2010)</vt:lpstr>
      <vt:lpstr>Maybe depending on the national contexts?</vt:lpstr>
      <vt:lpstr>Variation across countries</vt:lpstr>
      <vt:lpstr>Institutions and company behaviour</vt:lpstr>
      <vt:lpstr>Industrial relations</vt:lpstr>
      <vt:lpstr>Other contexts</vt:lpstr>
      <vt:lpstr>Data/Method</vt:lpstr>
      <vt:lpstr>European Social Survey</vt:lpstr>
      <vt:lpstr>Work family conflict</vt:lpstr>
      <vt:lpstr>Other work-life balance </vt:lpstr>
      <vt:lpstr>Control over work</vt:lpstr>
      <vt:lpstr>Work characteristics</vt:lpstr>
      <vt:lpstr>Household characteristics</vt:lpstr>
      <vt:lpstr>Method </vt:lpstr>
      <vt:lpstr>Results</vt:lpstr>
      <vt:lpstr>Average WFC scores</vt:lpstr>
      <vt:lpstr>Work life balance satisfaction</vt:lpstr>
      <vt:lpstr>Proportion of workers with schedule control (quite true + very true)</vt:lpstr>
      <vt:lpstr>Level of control (factor score) </vt:lpstr>
      <vt:lpstr>Average work-family conflict</vt:lpstr>
      <vt:lpstr>Impact of flexitime/control</vt:lpstr>
      <vt:lpstr>PowerPoint Presentation</vt:lpstr>
      <vt:lpstr>PowerPoint Presentation</vt:lpstr>
      <vt:lpstr>Conclusions</vt:lpstr>
      <vt:lpstr>Conclusions</vt:lpstr>
      <vt:lpstr>Further steps </vt:lpstr>
      <vt:lpstr>Thank you! </vt:lpstr>
    </vt:vector>
  </TitlesOfParts>
  <Company>University of Kent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Heejung Chung</dc:creator>
  <cp:lastModifiedBy>Heejung Chung</cp:lastModifiedBy>
  <cp:revision>154</cp:revision>
  <cp:lastPrinted>2016-08-30T15:39:35Z</cp:lastPrinted>
  <dcterms:created xsi:type="dcterms:W3CDTF">2014-05-19T08:51:16Z</dcterms:created>
  <dcterms:modified xsi:type="dcterms:W3CDTF">2016-09-08T13:26:46Z</dcterms:modified>
</cp:coreProperties>
</file>