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63" r:id="rId2"/>
    <p:sldId id="275" r:id="rId3"/>
    <p:sldId id="281" r:id="rId4"/>
    <p:sldId id="282" r:id="rId5"/>
    <p:sldId id="283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3399"/>
    <a:srgbClr val="0066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7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4T09:22:22.7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82 337 24575,'23'27'0,"-2"0"0,-1 2 0,21 38 0,-13-19 0,-9-13 0,-1 1 0,-2 1 0,11 39 0,23 53 0,-23-67 0,-17-38 0,0 0 0,1 0 0,1-1 0,2-1 0,0 0 0,33 38 0,-47-60 0,0-1 0,0 1 0,0-1 0,0 1 0,0-1 0,0 1 0,0 0 0,0-1 0,0 1 0,0-1 0,0 1 0,0-1 0,0 1 0,1 0 0,-1-1 0,0 1 0,0 0 0,0-1 0,1 1 0,-1 0 0,0-1 0,1 1 0,-1 0 0,0-1 0,1 1 0,-1 0 0,0 0 0,1-1 0,-1 1 0,0 0 0,1 0 0,-1 0 0,1 0 0,-1 0 0,1-1 0,-1 1 0,0 0 0,1 0 0,-1 0 0,1 0 0,-1 0 0,1 0 0,-1 0 0,0 0 0,1 1 0,-1-1 0,1 0 0,-1 0 0,0 0 0,1 0 0,-1 0 0,1 1 0,-1-1 0,0 0 0,1 0 0,-1 1 0,0-1 0,1 0 0,-1 1 0,0-1 0,1 1 0,-8-38 0,-1 17 0,-2 0 0,0 1 0,-18-25 0,19 31 0,0-1 0,0 0 0,2-1 0,0 0 0,0 0 0,1 0 0,-6-28 0,6 15 0,-2 0 0,-1 1 0,-1 0 0,-1 0 0,-19-31 0,3 3 0,19 41 0,0 1 0,0 1 0,-19-21 0,-18-28 0,32 36 0,-16-26 0,-30-76 0,40 80 0,10 29 0,2-2 0,-11-35 0,-10-37 0,89 160 0,25 22 0,-57-63 0,-1 1 0,43 60 0,-66-78 0,0 0 0,0 1 0,-1 0 0,0 0 0,4 21 0,-5-18 0,1-1 0,0 0 0,12 25 0,66 141 0,-49-99 0,-23-62-1365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4T09:22:53.0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115 1 24575,'0'4'0,"0"43"0,-6 46 0,3-76 0,0-1 0,-1 0 0,0 0 0,-1 0 0,-1 0 0,-12 21 0,-47 117-1365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4T09:22:56.0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428 178 24575,'2'-37'0,"-1"-37"0,-1 70 0,0 0 0,0 0 0,-1 0 0,0 0 0,0 0 0,0 0 0,0 0 0,0 0 0,-1 0 0,0 0 0,0 0 0,-4-6 0,4 9 0,1 0 0,0 1 0,0-1 0,0 0 0,-1 0 0,1 1 0,0-1 0,-1 1 0,1-1 0,0 1 0,-1 0 0,1-1 0,-1 1 0,1 0 0,-1 0 0,1 0 0,-1 0 0,1 0 0,0 0 0,-1 1 0,1-1 0,-1 0 0,1 1 0,0-1 0,-1 1 0,1-1 0,0 1 0,-1 0 0,1 0 0,0-1 0,0 1 0,0 0 0,0 0 0,0 0 0,-2 2 0,-39 44 0,37-41 0,-4 6 0,1-1 0,0 2 0,1-1 0,1 1 0,0 0 0,0 1 0,1-1 0,1 1 0,-5 28 0,5-3 0,1 0 0,3 49 0,-2 49 0,2-133 0,0-1 0,-1 0 0,0 1 0,0-1 0,0 1 0,0-1 0,0 0 0,0 0 0,-1 0 0,0 0 0,1 0 0,-1 0 0,-1 0 0,1 0 0,0-1 0,0 1 0,-1-1 0,0 0 0,1 1 0,-1-1 0,0 0 0,0-1 0,0 1 0,0-1 0,-7 3 0,-5 0 0,0 0 0,0-1 0,0-1 0,-28 1 0,-11 2 0,27-1-1365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4T09:23:00.2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1 176 24575,'4'0'0,"7"0"0,1-5 0,3-1 0,-1-4 0,1-5 0,-1-5 0,-3-3 0,-4-3 0,-3 0 0,3 3 0,0 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4T09:23:27.03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310 401 24575,'7'-7'0,"-1"-2"0,1 1 0,-1-1 0,5-10 0,15-21 0,-17 24 0,0-1 0,0 0 0,-2 0 0,0 0 0,-1-1 0,-1 0 0,-1 0 0,0-1 0,-1 1 0,0-35 0,-2 51 0,-1 1 0,0 0 0,0-1 0,0 1 0,0 0 0,0 0 0,0-1 0,0 1 0,0 0 0,-1 0 0,1-1 0,0 1 0,-1 0 0,1 0 0,-1 0 0,1-1 0,-1 1 0,0 0 0,0 0 0,1 0 0,-1 0 0,0 0 0,0 0 0,0 1 0,-2-3 0,1 3 0,1-1 0,-1 1 0,0 0 0,0 0 0,0 0 0,0-1 0,0 2 0,0-1 0,1 0 0,-1 0 0,0 1 0,0-1 0,0 1 0,0-1 0,-2 2 0,-11 5 0,1 1 0,0 0 0,-17 13 0,21-14 0,-115 89 0,87-68 0,16-11 0,0-1 0,-38 20 0,43-27 0,-9 4 0,25-15 0,15-11 0,12-8 0,-1 0 0,-2-2 0,38-48 0,32-60 0,-91 128 0,0 0 0,0 0 0,1 1 0,-1 0 0,0-1 0,1 1 0,0 0 0,-1 0 0,1 0 0,0 1 0,0-1 0,0 1 0,0-1 0,1 1 0,-1 0 0,0 0 0,0 0 0,1 1 0,-1-1 0,0 1 0,7 0 0,-8 0 0,1 1 0,-1-1 0,1 1 0,-1-1 0,1 1 0,-1 0 0,0 0 0,0 0 0,1 1 0,-1-1 0,0 0 0,0 1 0,0-1 0,0 1 0,0 0 0,-1 0 0,1 0 0,0 0 0,-1 0 0,1 0 0,-1 0 0,0 0 0,0 0 0,0 1 0,0-1 0,0 0 0,0 1 0,-1-1 0,1 3 0,7 44 0,-5-31 0,0-1 0,1 1 0,12 33 0,-12-38 23,0 1-1,-1-1 1,0 1 0,2 22-1,3 18-1500,-2-31-5348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4T09:23:41.51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0 141 24575,'11'1'0,"1"1"0,-1 1 0,0 0 0,0 0 0,-1 1 0,1 0 0,-1 1 0,0 0 0,13 8 0,44 20 0,-45-26 0,108 43 0,-115-43 0,-1 1 0,-1 0 0,1 1 0,-2 0 0,1 1 0,19 20 0,-16-13 0,2-1 0,0-1 0,0 0 0,2-2 0,0 0 0,0-1 0,1-1 0,1 0 0,0-2 0,0-1 0,0-1 0,39 7 0,-24-4 0,0 2 0,0 1 0,-1 1 0,42 25 0,-19-10 0,-40-22 0,0 0 0,0-2 0,1 0 0,0-1 0,34 2 0,39 9 0,-83-12 0,-1 1 0,1 0 0,-1 1 0,0 0 0,0 0 0,-1 1 0,14 11 0,30 20 0,-44-33 0,-1 1 0,0 0 0,0 0 0,0 0 0,0 1 0,-1 0 0,0 1 0,-1-1 0,1 1 0,-1 0 0,0 1 0,4 9 0,2 8 0,-1 1 0,11 42 0,-5-16 0,-4-4 0,-9-33 0,1 0 0,12 27 0,-16-42 0,0 0 0,0 0 0,0 0 0,0-1 0,0 1 0,0 0 0,0 0 0,0 0 0,0 0 0,0 0 0,0 0 0,0 0 0,0 0 0,0-1 0,0 1 0,0 0 0,0 0 0,0 0 0,0 0 0,0 0 0,0 0 0,0 0 0,0 0 0,0 0 0,1 0 0,-1-1 0,0 1 0,0 0 0,0 0 0,0 0 0,0 0 0,0 0 0,0 0 0,0 0 0,1 0 0,-1 0 0,0 0 0,0 0 0,0 0 0,0 0 0,0 0 0,0 0 0,0 0 0,1 0 0,-1 0 0,0 0 0,0 0 0,0 0 0,0 0 0,0 0 0,0 0 0,0 0 0,0 0 0,0 0 0,1 1 0,-1-1 0,0 0 0,0 0 0,0 0 0,0 0 0,0 0 0,0 0 0,0 0 0,4-18 0,-2-23 0,-7 19 0,0 1 0,-1 0 0,-1 0 0,-2 0 0,1 1 0,-2 0 0,-1 1 0,-18-26 0,4 4 0,-10-12 0,21 32 0,-22-39 0,16 22 0,-3 2 0,-44-57 0,-4-5 0,56 73 0,-87-122 0,-8 27 0,19 24 0,89 93 0,-1 0 0,1 0 0,0 0 0,0 0 0,0 0 0,0-1 0,1 1 0,-1-1 0,-1-6 0,3 9 0,0 1 0,0 0 0,0-1 0,0 1 0,0 0 0,0 0 0,0-1 0,0 1 0,0 0 0,0-1 0,0 1 0,0 0 0,0-1 0,0 1 0,1 0 0,-1 0 0,0-1 0,0 1 0,0 0 0,0 0 0,1-1 0,-1 1 0,0 0 0,0 0 0,0 0 0,1-1 0,-1 1 0,0 0 0,0 0 0,1 0 0,-1 0 0,0 0 0,1-1 0,-1 1 0,0 0 0,0 0 0,1 0 0,-1 0 0,0 0 0,1 0 0,26 10 0,172 120 0,-179-113 0,-2 0 0,0 1 0,28 37 0,-34-41 0,-5-3 0,1 1 0,-2 0 0,0 1 0,0-1 0,-1 1 0,0 0 0,-1 1 0,-1-1 0,0 1 0,-1-1 0,0 18 0,10 38 0,-5-30 0,-2-15 0,0 0 0,1-1 0,14 35 0,-15-46-170,-1 0-1,-1 1 0,0-1 1,-1 1-1,-1 0 0,0-1 1,0 14-1,-1-3-6655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4T09:23:53.36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186 150 24575,'1'-1'0,"-1"0"0,1-1 0,-1 1 0,1 0 0,-1 0 0,1 0 0,0 0 0,-1 0 0,1 0 0,0 0 0,0 0 0,0 0 0,0 0 0,0 0 0,0 1 0,0-1 0,0 0 0,0 1 0,0-1 0,1 1 0,-1-1 0,0 1 0,0-1 0,0 1 0,1 0 0,-1 0 0,2 0 0,41-6 0,-39 6 0,8-1 0,1 1 0,-1 0 0,0 1 0,0 0 0,0 1 0,0 0 0,24 9 0,-32-9 0,1 0 0,-1 1 0,0 0 0,0 0 0,0 0 0,0 1 0,-1-1 0,1 1 0,-1 0 0,0 1 0,0-1 0,0 1 0,-1-1 0,0 1 0,0 0 0,0 1 0,0-1 0,-1 0 0,0 1 0,2 7 0,5 24 0,2 0 0,2 0 0,1-1 0,24 44 0,-30-66 0,0-1 0,-2 1 0,1 0 0,-2 1 0,0 0 0,0-1 0,-2 1 0,0 1 0,0-1 0,-2 0 0,0 1 0,0-1 0,-3 18 0,2-32 0,1-1 0,-1 1 0,0 0 0,0 0 0,0 0 0,0 0 0,-1 0 0,1 0 0,0 0 0,0 0 0,-1 0 0,1 0 0,0-1 0,-1 1 0,1 0 0,0 0 0,-1 0 0,0 0 0,1-1 0,-1 1 0,1 0 0,-1-1 0,0 1 0,1 0 0,-1-1 0,0 1 0,0-1 0,-1 1 0,1-1 0,0 0 0,0-1 0,-1 1 0,1-1 0,0 1 0,0-1 0,0 0 0,0 0 0,0 1 0,0-1 0,0 0 0,0 0 0,0 0 0,0 0 0,0 0 0,-1-2 0,-30-49 0,32 51 0,-17-32 0,-1 1 0,-2 0 0,-45-54 0,-362-363 0,423 442 0,20 14 0,22 17 0,-17-4 0,-1 2 0,0 0 0,16 26 0,-29-39 0,19 35 81,-22-35-370,0-1 0,1 0-1,1 0 1,10 13 0,0-5-6537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4T09:23:58.61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4T09:22:25.7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1050 3432 24575,'-13'-37'0,"4"18"0,-22-87 0,27 92 0,-1-1 0,-1 1 0,-1 0 0,0 1 0,0-1 0,-11-12 0,-25-51 0,-52-133 0,88 190 0,1 0 0,2 0 0,-4-29 0,5 29 0,0 0 0,-2 0 0,-9-28 0,-6-5 0,3 1 0,2-2 0,-8-55 0,18 68 0,4 26 0,-1 1 0,-1-1 0,0 1 0,0 0 0,-1 0 0,-12-26 0,-3 0 0,-13-45 0,21 55 0,0-1 0,-2 2 0,-26-44 0,-17-31 0,41 73 0,-34-53 0,34 63 0,0-2 0,2 0 0,1 0 0,-15-41 0,26 62 0,0 1 0,1-1 0,-1 1 0,1-1 0,-1 0 0,1 1 0,0-1 0,0 0 0,0 0 0,0 1 0,0-1 0,0 0 0,0 1 0,1-1 0,-1 0 0,0 0 0,1 1 0,0-1 0,0-2 0,0 4 0,0-1 0,0 0 0,0 0 0,0 1 0,0-1 0,0 1 0,0-1 0,0 1 0,0-1 0,0 1 0,1-1 0,-1 1 0,0 0 0,0 0 0,0 0 0,0 0 0,1-1 0,-1 2 0,0-1 0,2 0 0,5 2 0,0 0 0,0 0 0,0 0 0,0 1 0,-1 1 0,11 5 0,44 22 0,-43-23 0,-1 1 0,0 1 0,30 22 0,-47-31 0,0 0 0,0 1 0,0-1 0,0-1 0,0 1 0,0 0 0,0 0 0,0 0 0,0 0 0,0-1 0,1 1 0,-1 0 0,0-1 0,0 1 0,1-1 0,-1 0 0,0 1 0,1-1 0,-1 0 0,0 0 0,1 0 0,-1 0 0,1 0 0,-1 0 0,0 0 0,1 0 0,-1-1 0,0 1 0,1-1 0,-1 1 0,0-1 0,2 0 0,-1-1 0,-1-1 0,0 1 0,0 0 0,0 0 0,0-1 0,0 1 0,-1-1 0,1 1 0,-1 0 0,0-1 0,1 1 0,-1-1 0,0 1 0,0-1 0,-1 1 0,1-1 0,0 1 0,-2-3 0,-5-19 0,0 1 0,-2 0 0,-1 0 0,0 1 0,-2 0 0,-1 1 0,-26-34 0,14 19 0,-22-43 0,-18-53 0,46 95 0,-19-59 0,15 38 0,7 22 0,-35-55 0,-3-5 0,5-9 0,-60-191 0,103 265 0,1-2 0,2 1 0,1 0 0,2-1 0,7-62 0,-7 92 0,1 0 0,0 1 0,-1-1 0,1 0 0,0 0 0,0 1 0,1-1 0,-1 0 0,1 1 0,-1-1 0,1 1 0,0 0 0,0 0 0,0-1 0,0 1 0,0 0 0,0 1 0,1-1 0,-1 0 0,1 1 0,-1-1 0,1 1 0,-1 0 0,1 0 0,0 0 0,0 0 0,0 0 0,-1 1 0,1-1 0,5 1 0,12-2 0,-1 1 0,1 1 0,32 4 0,-15-1 0,499-1 0,-295-3 0,-226 3 0,0 1 0,0 0 0,0 1 0,-1 0 0,1 2 0,-1-1 0,0 2 0,-1 0 0,25 17 0,-19-13 0,-12-6 0,0-1 0,-1 1 0,1 1 0,-1-1 0,0 1 0,-1 1 0,10 12 0,-14-18 0,0 0 0,0 1 0,-1-1 0,1 1 0,0-1 0,-1 1 0,1-1 0,-1 1 0,1 0 0,-1-1 0,0 1 0,0 0 0,1-1 0,-1 1 0,-1 0 0,1-1 0,0 1 0,-1 2 0,0-2 0,0-1 0,0 1 0,0-1 0,0 1 0,0-1 0,-1 0 0,1 0 0,0 1 0,-1-1 0,0 0 0,1 0 0,-1 0 0,1 0 0,-1-1 0,0 1 0,0 0 0,1-1 0,-1 1 0,0-1 0,0 0 0,-1 1 0,-31 3 0,1-1 0,-1-2 0,-63-5 0,4 0 0,-35 1 0,-156 7 0,280-4 0,0 1 0,1-1 0,-1 1 0,0 0 0,1 0 0,-1 1 0,0-1 0,1 1 0,0-1 0,-1 1 0,1 0 0,0 1 0,0-1 0,0 0 0,0 1 0,0 0 0,1 0 0,-1 0 0,1 0 0,0 0 0,0 0 0,0 0 0,0 1 0,1-1 0,-1 1 0,1-1 0,0 1 0,0 0 0,0-1 0,0 7 0,-2 12 0,1 0 0,2 0 0,0 1 0,4 27 0,-1-1 0,-2 4-1365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4T09:22:10.20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24575,'21'31'0,"-3"-13"0,-1 2 0,-1 0 0,-1 1 0,-1 1 0,-1 0 0,-1 0 0,-1 2 0,-1-1 0,-1 1 0,-1 1 0,-1-1 0,-1 2 0,-1-1 0,1 30 0,-3-33 0,1 0 0,0-1 0,2 0 0,0 0 0,17 35 0,8 27 0,-23-64 0,0 0 0,2 0 0,1-1 0,0-1 0,1 1 0,16 16 0,0 4 0,-13-18 0,-1-3 0,0 1 0,-1 1 0,-1 0 0,0 1 0,-2 0 0,0 1 0,-2 0 0,13 44 0,-15-40 0,1-1 0,18 43 0,-17-50 0,-1 2 0,-1-1 0,0 1 0,-1 0 0,-1 0 0,2 21 0,7 80 0,-7-77 0,2 62 0,-9-89 0,1 0 0,0 0 0,1 0 0,1 0 0,1 0 0,0 0 0,1 0 0,1-1 0,8 19 0,9 17 0,22 79 0,-34-93 0,-2-8 0,19 47 0,-15-45 0,-1 1 0,-2 0 0,8 57 0,-11-54 0,1 1 0,24 65 0,24 65 0,-33-92 0,5-10 0,-21-53 0,0 1 0,-1 0 0,-1 1 0,0-1 0,5 25 0,-2 11 0,17 53 0,-2-10 0,21 64 0,-14-59 0,-3 65 0,-20-132 0,-3 1 0,1 37 0,-3-37 0,2 0 0,6 36 0,-1-29-1365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4T09:22:12.83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24575,'10'6'0,"-1"0"0,0 1 0,0 0 0,11 11 0,-5-2 0,0 1 0,-2 1 0,21 32 0,8 13 0,-24-36 0,-1 1 0,-1 0 0,12 34 0,-2-7 0,32 48 0,-35-64 0,36 80 0,-41-77-1365,-11-25-5461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4T09:22:14.53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426 666 24575,'0'-6'0,"-1"1"0,0-1 0,0 1 0,0 0 0,-1-1 0,0 1 0,0 0 0,0 0 0,-1 0 0,0 0 0,0 0 0,0 1 0,-5-6 0,-57-56 0,33 36 0,-5-11 0,2-2 0,2-2 0,-33-58 0,58 91-77,-14-24-245,0-1 0,3 0 0,-30-79 0,43 93-6504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4T09:22:29.0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13 24575,'0'-1'0,"0"1"0,0 0 0,0-1 0,0 1 0,0-1 0,0 1 0,0 0 0,0-1 0,0 1 0,0 0 0,0-1 0,0 1 0,0 0 0,0-1 0,0 1 0,0 0 0,0-1 0,0 1 0,0-1 0,1 1 0,-1 0 0,0 0 0,0-1 0,0 1 0,1 0 0,-1-1 0,0 1 0,0 0 0,1 0 0,-1-1 0,0 1 0,1 0 0,-1 0 0,0 0 0,1 0 0,-1-1 0,0 1 0,1 0 0,-1 0 0,14 9 0,8 20 0,3 13 0,49 61 0,-48-69 0,-1 1 0,35 65 0,-51-77 0,-1 1 0,-1 0 0,-2 0 0,6 44 0,3 17 0,-5-55 64,17 43-1,-1-5-1555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4T09:22:33.6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138 637 24575,'-1'-26'0,"-3"-1"0,0 1 0,-1 0 0,-2 1 0,-12-33 0,9 28 0,1 0 0,2 0 0,-6-41 0,6 19 0,-18-68 0,4 27 0,15 70-1365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4T09:22:37.7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24575,'0'0'0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4T09:22:40.9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723 0 24575,'0'911'0,"-1"-894"0,-1 0 0,0 0 0,-1 0 0,-1 0 0,-1-1 0,0 0 0,-1 1 0,-1-2 0,0 1 0,-1-1 0,-1 0 0,0-1 0,-1 0 0,-1 0 0,-21 20 0,26-28 0,1 0 0,0 1 0,0-1 0,1 1 0,0 0 0,0 0 0,0 0 0,1 0 0,0 1 0,0 0 0,-2 10 0,0 10 0,-3 55 0,0 1 0,1-55 0,-1-1 0,-2 0 0,0 0 0,-2-1 0,-1-1 0,-22 35 0,-1-7 0,-77 89 0,29-61 0,63-64 0,1 1 0,0 1 0,2 1 0,-27 38 0,-32 68-1365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DDC8-3190-43E6-8637-8CCE239A600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EFB0A-357F-4DB8-BABD-0968AA12C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565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FAA1-AC6E-4CED-8124-355428C5CF43}" type="datetime1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C1A-2552-480F-A4D5-874D43A27034}" type="datetime1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33A6-504A-4B5E-BB2C-1B55C478AE89}" type="datetime1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400-46F3-4FBC-8071-C1E90C7A9BEB}" type="datetime1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D756-CA57-4F44-B221-77A4ABD0E27E}" type="datetime1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05A4-AE78-4C5C-90F0-939B6567A176}" type="datetime1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F04C-4948-42B3-BFBD-BEE15462FADC}" type="datetime1">
              <a:rPr lang="en-GB" smtClean="0"/>
              <a:t>04/07/2023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D54A-CAEF-449B-B869-7E376FC75364}" type="datetime1">
              <a:rPr lang="en-GB" smtClean="0"/>
              <a:t>04/07/2023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9B9B-D8DC-43B8-9A24-D158FF1B9D0E}" type="datetime1">
              <a:rPr lang="en-GB" smtClean="0"/>
              <a:t>04/07/2023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CCB6-BF66-45C0-8515-3A60F759552A}" type="datetime1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6E87-BE95-4E96-8EEA-31F87CC1FC0C}" type="datetime1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020A4D4-3D4E-4C58-BDF2-675CC3946ED9}" type="datetime1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10.png"/><Relationship Id="rId26" Type="http://schemas.openxmlformats.org/officeDocument/2006/relationships/image" Target="../media/image14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34" Type="http://schemas.openxmlformats.org/officeDocument/2006/relationships/image" Target="../media/image18.png"/><Relationship Id="rId7" Type="http://schemas.openxmlformats.org/officeDocument/2006/relationships/customXml" Target="../ink/ink3.xml"/><Relationship Id="rId12" Type="http://schemas.openxmlformats.org/officeDocument/2006/relationships/image" Target="../media/image7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2" Type="http://schemas.openxmlformats.org/officeDocument/2006/relationships/image" Target="../media/image2.emf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29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customXml" Target="../ink/ink5.xml"/><Relationship Id="rId24" Type="http://schemas.openxmlformats.org/officeDocument/2006/relationships/image" Target="../media/image13.png"/><Relationship Id="rId32" Type="http://schemas.openxmlformats.org/officeDocument/2006/relationships/image" Target="../media/image17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5.png"/><Relationship Id="rId10" Type="http://schemas.openxmlformats.org/officeDocument/2006/relationships/image" Target="../media/image6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" Type="http://schemas.openxmlformats.org/officeDocument/2006/relationships/image" Target="../media/image3.png"/><Relationship Id="rId9" Type="http://schemas.openxmlformats.org/officeDocument/2006/relationships/customXml" Target="../ink/ink4.xml"/><Relationship Id="rId14" Type="http://schemas.openxmlformats.org/officeDocument/2006/relationships/image" Target="../media/image8.png"/><Relationship Id="rId22" Type="http://schemas.openxmlformats.org/officeDocument/2006/relationships/image" Target="../media/image12.png"/><Relationship Id="rId27" Type="http://schemas.openxmlformats.org/officeDocument/2006/relationships/customXml" Target="../ink/ink13.xml"/><Relationship Id="rId30" Type="http://schemas.openxmlformats.org/officeDocument/2006/relationships/image" Target="../media/image16.png"/><Relationship Id="rId8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cap="none" dirty="0">
                <a:latin typeface="Corbel" panose="020B0503020204020204" pitchFamily="34" charset="0"/>
              </a:rPr>
              <a:t>How should we measure political trust?</a:t>
            </a:r>
            <a:endParaRPr lang="en-GB" sz="4800" cap="none" dirty="0">
              <a:latin typeface="Corbel" panose="020B05030202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Corbel" panose="020B0503020204020204" pitchFamily="34" charset="0"/>
              </a:rPr>
              <a:t>Ben Seyd</a:t>
            </a:r>
          </a:p>
        </p:txBody>
      </p:sp>
    </p:spTree>
    <p:extLst>
      <p:ext uri="{BB962C8B-B14F-4D97-AF65-F5344CB8AC3E}">
        <p14:creationId xmlns:p14="http://schemas.microsoft.com/office/powerpoint/2010/main" val="182514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E3717-FD42-0894-7380-0199BEC68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rbel" panose="020B0503020204020204" pitchFamily="34" charset="0"/>
              </a:rPr>
              <a:t>Problems with conventional survey measures</a:t>
            </a:r>
            <a:endParaRPr lang="en-GB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9D816-5BDB-615C-5BF7-78E2EFE20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rbel" panose="020B0503020204020204" pitchFamily="34" charset="0"/>
              </a:rPr>
              <a:t>Trust as unidimensional</a:t>
            </a: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Either trust is unidimensional; or phrasing a question in terms of ‘trust’ enables all the key features of the concept to be measured.</a:t>
            </a: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But trust may be multidimensional.</a:t>
            </a:r>
            <a:br>
              <a:rPr lang="en-US" dirty="0">
                <a:latin typeface="Corbel" panose="020B0503020204020204" pitchFamily="34" charset="0"/>
              </a:rPr>
            </a:br>
            <a:r>
              <a:rPr lang="en-US" dirty="0">
                <a:latin typeface="Corbel" panose="020B0503020204020204" pitchFamily="34" charset="0"/>
              </a:rPr>
              <a:t>“The concept of political trust has many dimensions and it is likely that few of our ‘workhorse’ measures are sufficient to explain all of them” (Wilson &amp; Eckel, 2017: 137). </a:t>
            </a: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Corbel" panose="020B0503020204020204" pitchFamily="34" charset="0"/>
              </a:rPr>
              <a:t>Trust is easily understood and answered consistently</a:t>
            </a: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But may be misunderstandings; and certainly inconsistencies.</a:t>
            </a: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pPr marL="355600" indent="-355600">
              <a:buNone/>
            </a:pPr>
            <a:endParaRPr lang="en-GB" dirty="0">
              <a:latin typeface="Corbel" panose="020B0503020204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5A1B6-1205-9C61-4D54-886001EE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>
                <a:latin typeface="Corbel" panose="020B0503020204020204" pitchFamily="34" charset="0"/>
              </a:rPr>
              <a:t>2</a:t>
            </a:fld>
            <a:endParaRPr lang="en-GB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5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E3717-FD42-0894-7380-0199BEC68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rbel" panose="020B0503020204020204" pitchFamily="34" charset="0"/>
              </a:rPr>
              <a:t>Problems with conventional survey measures</a:t>
            </a:r>
            <a:endParaRPr lang="en-GB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9D816-5BDB-615C-5BF7-78E2EFE2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orbel" panose="020B0503020204020204" pitchFamily="34" charset="0"/>
              </a:rPr>
              <a:t>Scale accurately/fully captures individual judgements</a:t>
            </a: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Assumes respondents can easily locate on a scale.</a:t>
            </a: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Yet a single question/response scale may suppress respondent ambivalence (both +</a:t>
            </a:r>
            <a:r>
              <a:rPr lang="en-US" dirty="0" err="1">
                <a:latin typeface="Corbel" panose="020B0503020204020204" pitchFamily="34" charset="0"/>
              </a:rPr>
              <a:t>ve</a:t>
            </a:r>
            <a:r>
              <a:rPr lang="en-US" dirty="0">
                <a:latin typeface="Corbel" panose="020B0503020204020204" pitchFamily="34" charset="0"/>
              </a:rPr>
              <a:t>/-</a:t>
            </a:r>
            <a:r>
              <a:rPr lang="en-US" dirty="0" err="1">
                <a:latin typeface="Corbel" panose="020B0503020204020204" pitchFamily="34" charset="0"/>
              </a:rPr>
              <a:t>ve</a:t>
            </a:r>
            <a:r>
              <a:rPr lang="en-US" dirty="0">
                <a:latin typeface="Corbel" panose="020B0503020204020204" pitchFamily="34" charset="0"/>
              </a:rPr>
              <a:t> evaluations). </a:t>
            </a: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Corbel" panose="020B0503020204020204" pitchFamily="34" charset="0"/>
              </a:rPr>
              <a:t>Trust measure/scale captures range of evaluations</a:t>
            </a: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The measures capture individual trust and distrust.</a:t>
            </a: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But low trust ≠ distrust.</a:t>
            </a:r>
          </a:p>
          <a:p>
            <a:pPr marL="355600" indent="-355600">
              <a:buNone/>
            </a:pPr>
            <a:endParaRPr lang="en-GB" dirty="0">
              <a:latin typeface="Corbel" panose="020B0503020204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5A1B6-1205-9C61-4D54-886001EE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>
                <a:latin typeface="Corbel" panose="020B0503020204020204" pitchFamily="34" charset="0"/>
              </a:rPr>
              <a:t>3</a:t>
            </a:fld>
            <a:endParaRPr lang="en-GB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97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E3717-FD42-0894-7380-0199BEC68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Why does this matter?</a:t>
            </a:r>
            <a:endParaRPr lang="en-GB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9D816-5BDB-615C-5BF7-78E2EFE20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rbel" panose="020B0503020204020204" pitchFamily="34" charset="0"/>
              </a:rPr>
              <a:t>Misrecording</a:t>
            </a:r>
            <a:r>
              <a:rPr lang="en-US" b="1" dirty="0">
                <a:latin typeface="Corbel" panose="020B0503020204020204" pitchFamily="34" charset="0"/>
              </a:rPr>
              <a:t> trust</a:t>
            </a: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Survey measures of trust ≠ implicit measures of trust (</a:t>
            </a:r>
            <a:r>
              <a:rPr lang="en-US" dirty="0" err="1">
                <a:latin typeface="Corbel" panose="020B0503020204020204" pitchFamily="34" charset="0"/>
              </a:rPr>
              <a:t>Intawan</a:t>
            </a:r>
            <a:r>
              <a:rPr lang="en-US" dirty="0">
                <a:latin typeface="Corbel" panose="020B0503020204020204" pitchFamily="34" charset="0"/>
              </a:rPr>
              <a:t> &amp; Nicholson, 2018).</a:t>
            </a: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Measures pick up partisan affect, or else routinized disgruntlement rather than serious discontent (</a:t>
            </a:r>
            <a:r>
              <a:rPr lang="en-US" dirty="0" err="1">
                <a:latin typeface="Corbel" panose="020B0503020204020204" pitchFamily="34" charset="0"/>
              </a:rPr>
              <a:t>Citrin</a:t>
            </a:r>
            <a:r>
              <a:rPr lang="en-US" dirty="0">
                <a:latin typeface="Corbel" panose="020B0503020204020204" pitchFamily="34" charset="0"/>
              </a:rPr>
              <a:t>).</a:t>
            </a: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Corbel" panose="020B0503020204020204" pitchFamily="34" charset="0"/>
              </a:rPr>
              <a:t>Fails to distinguish trust – mistrust - distrust</a:t>
            </a: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Corbel" panose="020B0503020204020204" pitchFamily="34" charset="0"/>
              </a:rPr>
              <a:t>Poor predictor of outcomes</a:t>
            </a: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In many cases, low trust weakly associated with outcomes</a:t>
            </a:r>
          </a:p>
          <a:p>
            <a:pPr marL="355600" indent="-355600">
              <a:buClrTx/>
              <a:buFont typeface="Courier New" panose="02070309020205020404" pitchFamily="49" charset="0"/>
              <a:buChar char="o"/>
            </a:pPr>
            <a:r>
              <a:rPr lang="en-US" sz="2100" dirty="0">
                <a:latin typeface="Corbel" panose="020B0503020204020204" pitchFamily="34" charset="0"/>
              </a:rPr>
              <a:t>Serious protest</a:t>
            </a:r>
          </a:p>
          <a:p>
            <a:pPr marL="355600" indent="-355600">
              <a:buClrTx/>
              <a:buFont typeface="Courier New" panose="02070309020205020404" pitchFamily="49" charset="0"/>
              <a:buChar char="o"/>
            </a:pPr>
            <a:r>
              <a:rPr lang="en-US" sz="2100" dirty="0">
                <a:latin typeface="Corbel" panose="020B0503020204020204" pitchFamily="34" charset="0"/>
              </a:rPr>
              <a:t>Non-compliance with official rules</a:t>
            </a:r>
          </a:p>
          <a:p>
            <a:pPr marL="355600" indent="-355600">
              <a:buClrTx/>
              <a:buFont typeface="Courier New" panose="02070309020205020404" pitchFamily="49" charset="0"/>
              <a:buChar char="o"/>
            </a:pPr>
            <a:r>
              <a:rPr lang="en-US" sz="2100" dirty="0">
                <a:latin typeface="Corbel" panose="020B0503020204020204" pitchFamily="34" charset="0"/>
              </a:rPr>
              <a:t>Support for anti-system parties</a:t>
            </a:r>
          </a:p>
          <a:p>
            <a:pPr marL="355600" indent="-355600">
              <a:buClrTx/>
              <a:buFont typeface="Courier New" panose="02070309020205020404" pitchFamily="49" charset="0"/>
              <a:buChar char="o"/>
            </a:pPr>
            <a:r>
              <a:rPr lang="en-US" sz="2100" dirty="0">
                <a:latin typeface="Corbel" panose="020B0503020204020204" pitchFamily="34" charset="0"/>
              </a:rPr>
              <a:t>Rejection of democratic norms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5A1B6-1205-9C61-4D54-886001EE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>
                <a:latin typeface="Corbel" panose="020B0503020204020204" pitchFamily="34" charset="0"/>
              </a:rPr>
              <a:t>4</a:t>
            </a:fld>
            <a:endParaRPr lang="en-GB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076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E3717-FD42-0894-7380-0199BEC68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Corbel" panose="020B0503020204020204" pitchFamily="34" charset="0"/>
              </a:rPr>
              <a:t>Towards best (or better) practice</a:t>
            </a:r>
            <a:endParaRPr lang="en-GB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9D816-5BDB-615C-5BF7-78E2EFE20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orbel" panose="020B0503020204020204" pitchFamily="34" charset="0"/>
              </a:rPr>
              <a:t>Measure trust as multi-dimensional</a:t>
            </a:r>
          </a:p>
          <a:p>
            <a:pPr marL="0" indent="0">
              <a:buNone/>
            </a:pP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5A1B6-1205-9C61-4D54-886001EE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>
                <a:latin typeface="Corbel" panose="020B0503020204020204" pitchFamily="34" charset="0"/>
              </a:rPr>
              <a:t>5</a:t>
            </a:fld>
            <a:endParaRPr lang="en-GB" dirty="0">
              <a:latin typeface="Corbel" panose="020B05030202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9B3ECE-5C48-9C9A-4195-F92FBD12C6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65" r="44119" b="44108"/>
          <a:stretch/>
        </p:blipFill>
        <p:spPr bwMode="auto">
          <a:xfrm>
            <a:off x="323528" y="2420888"/>
            <a:ext cx="2971800" cy="27336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89F4EF7-130B-0EB9-67DA-EC41F172B480}"/>
                  </a:ext>
                </a:extLst>
              </p14:cNvPr>
              <p14:cNvContentPartPr/>
              <p14:nvPr/>
            </p14:nvContentPartPr>
            <p14:xfrm>
              <a:off x="2752143" y="2390741"/>
              <a:ext cx="183240" cy="39960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D89F4EF7-130B-0EB9-67DA-EC41F172B48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9143" y="2327741"/>
                <a:ext cx="308880" cy="52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C22D5568-1F53-917C-B199-3F51810BC4C4}"/>
                  </a:ext>
                </a:extLst>
              </p14:cNvPr>
              <p14:cNvContentPartPr/>
              <p14:nvPr/>
            </p14:nvContentPartPr>
            <p14:xfrm>
              <a:off x="2740623" y="2297141"/>
              <a:ext cx="450720" cy="12355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C22D5568-1F53-917C-B199-3F51810BC4C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77983" y="2234501"/>
                <a:ext cx="576360" cy="1361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2E44D9C2-4817-2C7C-590B-5148CCE181B8}"/>
              </a:ext>
            </a:extLst>
          </p:cNvPr>
          <p:cNvGrpSpPr/>
          <p:nvPr/>
        </p:nvGrpSpPr>
        <p:grpSpPr>
          <a:xfrm>
            <a:off x="2839263" y="2368781"/>
            <a:ext cx="461520" cy="1416600"/>
            <a:chOff x="2839263" y="2368781"/>
            <a:chExt cx="461520" cy="1416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039201EC-D74A-1853-AC5C-CB3C1E2DD96D}"/>
                    </a:ext>
                  </a:extLst>
                </p14:cNvPr>
                <p14:cNvContentPartPr/>
                <p14:nvPr/>
              </p14:nvContentPartPr>
              <p14:xfrm>
                <a:off x="2877783" y="2415941"/>
                <a:ext cx="423000" cy="136944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039201EC-D74A-1853-AC5C-CB3C1E2DD96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859783" y="2397941"/>
                  <a:ext cx="458640" cy="140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0BFC97C8-7903-1694-3CDE-ABA2769866AC}"/>
                    </a:ext>
                  </a:extLst>
                </p14:cNvPr>
                <p14:cNvContentPartPr/>
                <p14:nvPr/>
              </p14:nvContentPartPr>
              <p14:xfrm>
                <a:off x="2839263" y="2377421"/>
                <a:ext cx="160920" cy="26244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0BFC97C8-7903-1694-3CDE-ABA2769866A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821263" y="2359421"/>
                  <a:ext cx="196560" cy="29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7EA0B253-27BF-634F-7B48-A4E64355249A}"/>
                    </a:ext>
                  </a:extLst>
                </p14:cNvPr>
                <p14:cNvContentPartPr/>
                <p14:nvPr/>
              </p14:nvContentPartPr>
              <p14:xfrm>
                <a:off x="3003783" y="2368781"/>
                <a:ext cx="153720" cy="24012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7EA0B253-27BF-634F-7B48-A4E64355249A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985783" y="2350781"/>
                  <a:ext cx="18936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4BD5CFA1-7FE5-61D2-A605-AAA21F19D9A5}"/>
                    </a:ext>
                  </a:extLst>
                </p14:cNvPr>
                <p14:cNvContentPartPr/>
                <p14:nvPr/>
              </p14:nvContentPartPr>
              <p14:xfrm>
                <a:off x="3089103" y="2420981"/>
                <a:ext cx="132120" cy="27792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4BD5CFA1-7FE5-61D2-A605-AAA21F19D9A5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026463" y="2358341"/>
                  <a:ext cx="257760" cy="403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453C25B1-35E7-11DB-B7B2-59548F7712AB}"/>
                  </a:ext>
                </a:extLst>
              </p14:cNvPr>
              <p14:cNvContentPartPr/>
              <p14:nvPr/>
            </p14:nvContentPartPr>
            <p14:xfrm>
              <a:off x="3145623" y="3043061"/>
              <a:ext cx="50040" cy="22968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453C25B1-35E7-11DB-B7B2-59548F7712A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082623" y="2980061"/>
                <a:ext cx="175680" cy="35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7095298E-AFED-38CB-909D-4DAC16E59A58}"/>
                  </a:ext>
                </a:extLst>
              </p14:cNvPr>
              <p14:cNvContentPartPr/>
              <p14:nvPr/>
            </p14:nvContentPartPr>
            <p14:xfrm>
              <a:off x="3291783" y="3609341"/>
              <a:ext cx="360" cy="3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7095298E-AFED-38CB-909D-4DAC16E59A58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228783" y="3546701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40ABDB46-241B-D20C-DC85-94DD2536F330}"/>
                  </a:ext>
                </a:extLst>
              </p14:cNvPr>
              <p14:cNvContentPartPr/>
              <p14:nvPr/>
            </p14:nvContentPartPr>
            <p14:xfrm>
              <a:off x="3041223" y="4340861"/>
              <a:ext cx="260280" cy="80712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40ABDB46-241B-D20C-DC85-94DD2536F330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978583" y="4277861"/>
                <a:ext cx="385920" cy="93276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6E79932C-152C-C45C-6B14-32565D20BA28}"/>
              </a:ext>
            </a:extLst>
          </p:cNvPr>
          <p:cNvGrpSpPr/>
          <p:nvPr/>
        </p:nvGrpSpPr>
        <p:grpSpPr>
          <a:xfrm>
            <a:off x="2848983" y="4738661"/>
            <a:ext cx="385200" cy="499680"/>
            <a:chOff x="2848983" y="4738661"/>
            <a:chExt cx="385200" cy="499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316274CD-F130-62CC-965A-C50F046E5B7D}"/>
                    </a:ext>
                  </a:extLst>
                </p14:cNvPr>
                <p14:cNvContentPartPr/>
                <p14:nvPr/>
              </p14:nvContentPartPr>
              <p14:xfrm>
                <a:off x="3192783" y="5082101"/>
                <a:ext cx="41400" cy="15624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316274CD-F130-62CC-965A-C50F046E5B7D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130143" y="5019461"/>
                  <a:ext cx="16704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AA7DCCB4-A92D-849F-80D5-54374B095D8B}"/>
                    </a:ext>
                  </a:extLst>
                </p14:cNvPr>
                <p14:cNvContentPartPr/>
                <p14:nvPr/>
              </p14:nvContentPartPr>
              <p14:xfrm>
                <a:off x="2848983" y="4738661"/>
                <a:ext cx="155520" cy="2246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AA7DCCB4-A92D-849F-80D5-54374B095D8B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785983" y="4676021"/>
                  <a:ext cx="28116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72120E66-7410-85CC-E0C8-FD1DE1269C94}"/>
                    </a:ext>
                  </a:extLst>
                </p14:cNvPr>
                <p14:cNvContentPartPr/>
                <p14:nvPr/>
              </p14:nvContentPartPr>
              <p14:xfrm>
                <a:off x="3041223" y="4884101"/>
                <a:ext cx="43920" cy="633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72120E66-7410-85CC-E0C8-FD1DE1269C94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2978583" y="4821101"/>
                  <a:ext cx="169560" cy="189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28D468FE-913E-B404-DF61-5302DC06A709}"/>
                  </a:ext>
                </a:extLst>
              </p14:cNvPr>
              <p14:cNvContentPartPr/>
              <p14:nvPr/>
            </p14:nvContentPartPr>
            <p14:xfrm>
              <a:off x="3170463" y="4003901"/>
              <a:ext cx="158760" cy="14436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28D468FE-913E-B404-DF61-5302DC06A709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3152463" y="3986261"/>
                <a:ext cx="19440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FE6C0285-715C-A014-8110-F78E021BB13B}"/>
                  </a:ext>
                </a:extLst>
              </p14:cNvPr>
              <p14:cNvContentPartPr/>
              <p14:nvPr/>
            </p14:nvContentPartPr>
            <p14:xfrm>
              <a:off x="3253263" y="3635621"/>
              <a:ext cx="578520" cy="41328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FE6C0285-715C-A014-8110-F78E021BB13B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3235263" y="3617621"/>
                <a:ext cx="614160" cy="44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0E6B37DD-FC56-79AD-2181-C862B86931E8}"/>
                  </a:ext>
                </a:extLst>
              </p14:cNvPr>
              <p14:cNvContentPartPr/>
              <p14:nvPr/>
            </p14:nvContentPartPr>
            <p14:xfrm>
              <a:off x="3157503" y="3661541"/>
              <a:ext cx="222120" cy="2545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0E6B37DD-FC56-79AD-2181-C862B86931E8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3139863" y="3643901"/>
                <a:ext cx="257760" cy="29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1ED8FC52-6CB7-A4F8-93B7-1561821368B2}"/>
                  </a:ext>
                </a:extLst>
              </p14:cNvPr>
              <p14:cNvContentPartPr/>
              <p14:nvPr/>
            </p14:nvContentPartPr>
            <p14:xfrm>
              <a:off x="933423" y="500381"/>
              <a:ext cx="360" cy="3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1ED8FC52-6CB7-A4F8-93B7-1561821368B2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915783" y="482741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ADC96AEC-0755-A2DB-F6B7-F1103A823D9E}"/>
              </a:ext>
            </a:extLst>
          </p:cNvPr>
          <p:cNvSpPr txBox="1"/>
          <p:nvPr/>
        </p:nvSpPr>
        <p:spPr>
          <a:xfrm>
            <a:off x="3895147" y="2350209"/>
            <a:ext cx="43924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More accurate measurement of concept.</a:t>
            </a:r>
          </a:p>
          <a:p>
            <a:endParaRPr lang="en-US" dirty="0">
              <a:latin typeface="Corbel" panose="020B0503020204020204" pitchFamily="34" charset="0"/>
            </a:endParaRPr>
          </a:p>
          <a:p>
            <a:r>
              <a:rPr lang="en-US" dirty="0">
                <a:latin typeface="Corbel" panose="020B0503020204020204" pitchFamily="34" charset="0"/>
              </a:rPr>
              <a:t>Also enables us to identify how far trust (in </a:t>
            </a:r>
            <a:r>
              <a:rPr lang="en-US" i="1" dirty="0">
                <a:latin typeface="Corbel" panose="020B0503020204020204" pitchFamily="34" charset="0"/>
              </a:rPr>
              <a:t>B</a:t>
            </a:r>
            <a:r>
              <a:rPr lang="en-US" dirty="0">
                <a:latin typeface="Corbel" panose="020B0503020204020204" pitchFamily="34" charset="0"/>
              </a:rPr>
              <a:t>) reflects ability ~ benevolence ~ integrity.</a:t>
            </a:r>
          </a:p>
          <a:p>
            <a:endParaRPr lang="en-US" dirty="0">
              <a:latin typeface="Corbel" panose="020B0503020204020204" pitchFamily="34" charset="0"/>
            </a:endParaRPr>
          </a:p>
          <a:p>
            <a:r>
              <a:rPr lang="en-US" dirty="0">
                <a:latin typeface="Corbel" panose="020B0503020204020204" pitchFamily="34" charset="0"/>
              </a:rPr>
              <a:t>But: </a:t>
            </a:r>
          </a:p>
          <a:p>
            <a:pPr marL="342900" indent="-342900">
              <a:buAutoNum type="arabicPeriod"/>
            </a:pPr>
            <a:endParaRPr lang="en-US" dirty="0">
              <a:latin typeface="Corbel" panose="020B0503020204020204" pitchFamily="34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Corbel" panose="020B0503020204020204" pitchFamily="34" charset="0"/>
              </a:rPr>
              <a:t>Increases survey time/space</a:t>
            </a:r>
          </a:p>
          <a:p>
            <a:pPr marL="342900" indent="-342900">
              <a:buAutoNum type="arabicPeriod"/>
            </a:pPr>
            <a:endParaRPr lang="en-US" dirty="0">
              <a:latin typeface="Corbel" panose="020B0503020204020204" pitchFamily="34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Corbel" panose="020B0503020204020204" pitchFamily="34" charset="0"/>
              </a:rPr>
              <a:t>Complicates task of </a:t>
            </a:r>
            <a:r>
              <a:rPr lang="en-US" u="sng" dirty="0">
                <a:latin typeface="Corbel" panose="020B0503020204020204" pitchFamily="34" charset="0"/>
              </a:rPr>
              <a:t>explaining</a:t>
            </a:r>
            <a:r>
              <a:rPr lang="en-US" dirty="0">
                <a:latin typeface="Corbel" panose="020B0503020204020204" pitchFamily="34" charset="0"/>
              </a:rPr>
              <a:t> trust as it conflates trust/trustworthiness</a:t>
            </a:r>
            <a:endParaRPr lang="en-GB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458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88936-866C-7145-7087-636C32137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Towards best (or better) practice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F1381-936E-1354-1624-032C388A6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rbel" panose="020B0503020204020204" pitchFamily="34" charset="0"/>
              </a:rPr>
              <a:t>Distinguishing states of trust</a:t>
            </a: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Distinguish trust – distrust; and trust – mistrust – distrust </a:t>
            </a: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Can we capture Norris’ (2022) “</a:t>
            </a:r>
            <a:r>
              <a:rPr lang="en-US" dirty="0" err="1">
                <a:latin typeface="Corbel" panose="020B0503020204020204" pitchFamily="34" charset="0"/>
              </a:rPr>
              <a:t>sceptical</a:t>
            </a:r>
            <a:r>
              <a:rPr lang="en-US" dirty="0">
                <a:latin typeface="Corbel" panose="020B0503020204020204" pitchFamily="34" charset="0"/>
              </a:rPr>
              <a:t> trust”?</a:t>
            </a: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Corbel" panose="020B0503020204020204" pitchFamily="34" charset="0"/>
              </a:rPr>
              <a:t>Distinguishing states of political support</a:t>
            </a: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4BE02A-E5A5-5842-34D6-3CA43927A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6</a:t>
            </a:fld>
            <a:endParaRPr lang="en-GB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261A9121-7500-8A87-0610-A244B573B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79" y="4263700"/>
            <a:ext cx="1488791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Mild discontent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2A7210-6508-227A-5DC3-6F091A1A67B1}"/>
              </a:ext>
            </a:extLst>
          </p:cNvPr>
          <p:cNvCxnSpPr/>
          <p:nvPr/>
        </p:nvCxnSpPr>
        <p:spPr>
          <a:xfrm flipV="1">
            <a:off x="1793933" y="4797152"/>
            <a:ext cx="5410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>
            <a:extLst>
              <a:ext uri="{FF2B5EF4-FFF2-40B4-BE49-F238E27FC236}">
                <a16:creationId xmlns:a16="http://schemas.microsoft.com/office/drawing/2014/main" id="{834F02D2-93E8-79C7-CB1E-EA9F1DAB1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9020" y="4234960"/>
            <a:ext cx="1646042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negativism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8BEECF8C-468A-5684-2510-FF11CCE79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0066" y="4951223"/>
            <a:ext cx="1413385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Dissatisfaction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3E571646-7A05-B335-EC2F-2EC7464F6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3451" y="4951223"/>
            <a:ext cx="11049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Scepticism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31CD49D6-5D2A-2213-F222-5FF51347D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039" y="4951223"/>
            <a:ext cx="11049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Distrust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402A3C51-32E1-B86C-E366-E3B857B36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92" y="4962266"/>
            <a:ext cx="11049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Cynicism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ADA7E3D8-9678-BE5F-11DF-8044475D2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28E5380A-C4CD-B6A1-528F-AFBB75E43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2C327434-6F59-163E-9A1C-BFDD3C78A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7">
            <a:extLst>
              <a:ext uri="{FF2B5EF4-FFF2-40B4-BE49-F238E27FC236}">
                <a16:creationId xmlns:a16="http://schemas.microsoft.com/office/drawing/2014/main" id="{45805C34-8BB9-EFF3-E71F-1F2F1048A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557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602</TotalTime>
  <Words>350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Courier New</vt:lpstr>
      <vt:lpstr>Clarity</vt:lpstr>
      <vt:lpstr>How should we measure political trust?</vt:lpstr>
      <vt:lpstr>Problems with conventional survey measures</vt:lpstr>
      <vt:lpstr>Problems with conventional survey measures</vt:lpstr>
      <vt:lpstr>Why does this matter?</vt:lpstr>
      <vt:lpstr>Towards best (or better) practice</vt:lpstr>
      <vt:lpstr>Towards best (or better) practice</vt:lpstr>
    </vt:vector>
  </TitlesOfParts>
  <Company>Dell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B.J.Seyd@kent.ac.uk</dc:creator>
  <cp:lastModifiedBy>Ben Seyd</cp:lastModifiedBy>
  <cp:revision>32</cp:revision>
  <dcterms:created xsi:type="dcterms:W3CDTF">2020-10-15T10:46:49Z</dcterms:created>
  <dcterms:modified xsi:type="dcterms:W3CDTF">2023-07-04T09:42:03Z</dcterms:modified>
</cp:coreProperties>
</file>