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sldIdLst>
    <p:sldId id="263" r:id="rId2"/>
    <p:sldId id="275" r:id="rId3"/>
    <p:sldId id="276" r:id="rId4"/>
    <p:sldId id="277" r:id="rId5"/>
    <p:sldId id="278" r:id="rId6"/>
    <p:sldId id="279" r:id="rId7"/>
    <p:sldId id="28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3399"/>
    <a:srgbClr val="006600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72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A5DDC8-3190-43E6-8637-8CCE239A600B}" type="datetimeFigureOut">
              <a:rPr lang="en-GB" smtClean="0"/>
              <a:t>03/07/2023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3EFB0A-357F-4DB8-BABD-0968AA12CE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0565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8FAA1-AC6E-4CED-8124-355428C5CF43}" type="datetime1">
              <a:rPr lang="en-GB" smtClean="0"/>
              <a:t>03/07/2023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601D5-26B5-4A86-A12E-94CC9668530C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41C1A-2552-480F-A4D5-874D43A27034}" type="datetime1">
              <a:rPr lang="en-GB" smtClean="0"/>
              <a:t>03/07/2023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601D5-26B5-4A86-A12E-94CC9668530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733A6-504A-4B5E-BB2C-1B55C478AE89}" type="datetime1">
              <a:rPr lang="en-GB" smtClean="0"/>
              <a:t>03/07/2023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601D5-26B5-4A86-A12E-94CC9668530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4E400-46F3-4FBC-8071-C1E90C7A9BEB}" type="datetime1">
              <a:rPr lang="en-GB" smtClean="0"/>
              <a:t>03/07/2023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601D5-26B5-4A86-A12E-94CC9668530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7D756-CA57-4F44-B221-77A4ABD0E27E}" type="datetime1">
              <a:rPr lang="en-GB" smtClean="0"/>
              <a:t>03/07/2023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601D5-26B5-4A86-A12E-94CC9668530C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705A4-AE78-4C5C-90F0-939B6567A176}" type="datetime1">
              <a:rPr lang="en-GB" smtClean="0"/>
              <a:t>03/07/2023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601D5-26B5-4A86-A12E-94CC9668530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5F04C-4948-42B3-BFBD-BEE15462FADC}" type="datetime1">
              <a:rPr lang="en-GB" smtClean="0"/>
              <a:t>03/07/2023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601D5-26B5-4A86-A12E-94CC9668530C}" type="slidenum">
              <a:rPr lang="en-GB" smtClean="0"/>
              <a:t>‹#›</a:t>
            </a:fld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2D54A-CAEF-449B-B869-7E376FC75364}" type="datetime1">
              <a:rPr lang="en-GB" smtClean="0"/>
              <a:t>03/07/2023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601D5-26B5-4A86-A12E-94CC9668530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49B9B-D8DC-43B8-9A24-D158FF1B9D0E}" type="datetime1">
              <a:rPr lang="en-GB" smtClean="0"/>
              <a:t>03/07/2023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601D5-26B5-4A86-A12E-94CC9668530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0CCB6-BF66-45C0-8515-3A60F759552A}" type="datetime1">
              <a:rPr lang="en-GB" smtClean="0"/>
              <a:t>03/07/2023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601D5-26B5-4A86-A12E-94CC9668530C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B6E87-BE95-4E96-8EEA-31F87CC1FC0C}" type="datetime1">
              <a:rPr lang="en-GB" smtClean="0"/>
              <a:t>03/07/2023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601D5-26B5-4A86-A12E-94CC9668530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020A4D4-3D4E-4C58-BDF2-675CC3946ED9}" type="datetime1">
              <a:rPr lang="en-GB" smtClean="0"/>
              <a:t>03/07/2023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F1601D5-26B5-4A86-A12E-94CC9668530C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800" cap="none" dirty="0">
                <a:latin typeface="Corbel" panose="020B0503020204020204" pitchFamily="34" charset="0"/>
              </a:rPr>
              <a:t>Inside the ‘black box’: The micro-foundations of political trust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>
                <a:latin typeface="Corbel" panose="020B0503020204020204" pitchFamily="34" charset="0"/>
              </a:rPr>
              <a:t>Ben Seyd</a:t>
            </a:r>
          </a:p>
        </p:txBody>
      </p:sp>
    </p:spTree>
    <p:extLst>
      <p:ext uri="{BB962C8B-B14F-4D97-AF65-F5344CB8AC3E}">
        <p14:creationId xmlns:p14="http://schemas.microsoft.com/office/powerpoint/2010/main" val="1825142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E3717-FD42-0894-7380-0199BEC68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rbel" panose="020B0503020204020204" pitchFamily="34" charset="0"/>
              </a:rPr>
              <a:t>Trust as a process, not an outcome</a:t>
            </a:r>
            <a:endParaRPr lang="en-GB" dirty="0">
              <a:latin typeface="Corbel" panose="020B0503020204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29D816-5BDB-615C-5BF7-78E2EFE20B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>
              <a:latin typeface="Corbel" panose="020B0503020204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Corbel" panose="020B0503020204020204" pitchFamily="34" charset="0"/>
              </a:rPr>
              <a:t>Why should we study trust as a </a:t>
            </a:r>
            <a:r>
              <a:rPr lang="en-US" b="1" dirty="0">
                <a:latin typeface="Corbel" panose="020B0503020204020204" pitchFamily="34" charset="0"/>
              </a:rPr>
              <a:t>verb</a:t>
            </a:r>
            <a:r>
              <a:rPr lang="en-US" dirty="0">
                <a:latin typeface="Corbel" panose="020B0503020204020204" pitchFamily="34" charset="0"/>
              </a:rPr>
              <a:t> not just as a </a:t>
            </a:r>
            <a:r>
              <a:rPr lang="en-US" b="1" dirty="0">
                <a:latin typeface="Corbel" panose="020B0503020204020204" pitchFamily="34" charset="0"/>
              </a:rPr>
              <a:t>noun</a:t>
            </a:r>
            <a:r>
              <a:rPr lang="en-US" dirty="0">
                <a:latin typeface="Corbel" panose="020B0503020204020204" pitchFamily="34" charset="0"/>
              </a:rPr>
              <a:t>?</a:t>
            </a:r>
          </a:p>
          <a:p>
            <a:pPr marL="0" indent="0">
              <a:buNone/>
            </a:pPr>
            <a:endParaRPr lang="en-US" dirty="0">
              <a:latin typeface="Corbel" panose="020B0503020204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Corbel" panose="020B0503020204020204" pitchFamily="34" charset="0"/>
              </a:rPr>
              <a:t>(1) We need to know the content/formation of trust judgements</a:t>
            </a:r>
          </a:p>
          <a:p>
            <a:pPr marL="539750" indent="-184150">
              <a:buNone/>
            </a:pPr>
            <a:r>
              <a:rPr lang="en-GB" sz="2000" dirty="0">
                <a:latin typeface="Corbel" panose="020B0503020204020204" pitchFamily="34" charset="0"/>
              </a:rPr>
              <a:t>- Comparable to electoral research, which focuses on the quality of individuals’ ballot decisions.</a:t>
            </a:r>
          </a:p>
          <a:p>
            <a:pPr marL="539750" indent="-184150">
              <a:buNone/>
            </a:pPr>
            <a:r>
              <a:rPr lang="en-GB" sz="2000" dirty="0">
                <a:latin typeface="Corbel" panose="020B0503020204020204" pitchFamily="34" charset="0"/>
              </a:rPr>
              <a:t>- We need to be able to link together the (studied) ‘inputs’ to trust (</a:t>
            </a:r>
            <a:r>
              <a:rPr lang="en-GB" sz="2000" dirty="0" err="1">
                <a:latin typeface="Corbel" panose="020B0503020204020204" pitchFamily="34" charset="0"/>
              </a:rPr>
              <a:t>eg.</a:t>
            </a:r>
            <a:r>
              <a:rPr lang="en-GB" sz="2000" dirty="0">
                <a:latin typeface="Corbel" panose="020B0503020204020204" pitchFamily="34" charset="0"/>
              </a:rPr>
              <a:t> ABI)</a:t>
            </a:r>
          </a:p>
          <a:p>
            <a:pPr marL="0" indent="0">
              <a:buNone/>
            </a:pPr>
            <a:endParaRPr lang="en-GB" dirty="0">
              <a:latin typeface="Corbel" panose="020B0503020204020204" pitchFamily="34" charset="0"/>
            </a:endParaRPr>
          </a:p>
          <a:p>
            <a:pPr marL="355600" indent="-355600">
              <a:buNone/>
            </a:pPr>
            <a:r>
              <a:rPr lang="en-GB" dirty="0">
                <a:latin typeface="Corbel" panose="020B0503020204020204" pitchFamily="34" charset="0"/>
              </a:rPr>
              <a:t>(2) The nature of individuals’ judgements is important for understanding: </a:t>
            </a:r>
          </a:p>
          <a:p>
            <a:pPr marL="539750" indent="0">
              <a:buNone/>
            </a:pPr>
            <a:r>
              <a:rPr lang="en-GB" dirty="0">
                <a:latin typeface="Corbel" panose="020B0503020204020204" pitchFamily="34" charset="0"/>
              </a:rPr>
              <a:t>a. Trust dynamics</a:t>
            </a:r>
          </a:p>
          <a:p>
            <a:pPr marL="895350" indent="0">
              <a:buNone/>
            </a:pPr>
            <a:r>
              <a:rPr lang="en-GB" sz="2000" dirty="0">
                <a:latin typeface="Corbel" panose="020B0503020204020204" pitchFamily="34" charset="0"/>
              </a:rPr>
              <a:t> - How and why does trust change?</a:t>
            </a:r>
          </a:p>
          <a:p>
            <a:pPr marL="539750" indent="0">
              <a:buNone/>
            </a:pPr>
            <a:r>
              <a:rPr lang="en-GB" dirty="0">
                <a:latin typeface="Corbel" panose="020B0503020204020204" pitchFamily="34" charset="0"/>
              </a:rPr>
              <a:t>b. Outcomes</a:t>
            </a:r>
          </a:p>
          <a:p>
            <a:pPr marL="808038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Pct val="85000"/>
              <a:buFont typeface="Arial" pitchFamily="34" charset="0"/>
              <a:buNone/>
              <a:tabLst>
                <a:tab pos="895350" algn="l"/>
              </a:tabLst>
              <a:defRPr/>
            </a:pPr>
            <a:r>
              <a:rPr lang="en-GB" sz="2000" dirty="0">
                <a:solidFill>
                  <a:srgbClr val="292934"/>
                </a:solidFill>
                <a:latin typeface="Corbel" panose="020B0503020204020204" pitchFamily="34" charset="0"/>
              </a:rPr>
              <a:t>  -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Different effects of ‘superficial’ and ‘considered’ judgements.</a:t>
            </a:r>
          </a:p>
          <a:p>
            <a:pPr marL="355600" indent="-355600">
              <a:buNone/>
            </a:pPr>
            <a:endParaRPr lang="en-GB" dirty="0">
              <a:latin typeface="Corbel" panose="020B0503020204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65A1B6-1205-9C61-4D54-886001EEB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601D5-26B5-4A86-A12E-94CC9668530C}" type="slidenum">
              <a:rPr lang="en-GB" smtClean="0">
                <a:latin typeface="Corbel" panose="020B0503020204020204" pitchFamily="34" charset="0"/>
              </a:rPr>
              <a:t>2</a:t>
            </a:fld>
            <a:endParaRPr lang="en-GB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55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E3717-FD42-0894-7380-0199BEC68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Corbel" panose="020B0503020204020204" pitchFamily="34" charset="0"/>
              </a:rPr>
              <a:t>The cognitive/relational model of trust judgements</a:t>
            </a:r>
            <a:endParaRPr lang="en-GB" dirty="0">
              <a:latin typeface="Corbel" panose="020B0503020204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29D816-5BDB-615C-5BF7-78E2EFE20B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762" y="1908369"/>
            <a:ext cx="8309701" cy="4876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i="1" dirty="0">
                <a:latin typeface="Corbel" panose="020B0503020204020204" pitchFamily="34" charset="0"/>
              </a:rPr>
              <a:t>A </a:t>
            </a:r>
            <a:r>
              <a:rPr lang="en-US" dirty="0">
                <a:latin typeface="Corbel" panose="020B0503020204020204" pitchFamily="34" charset="0"/>
              </a:rPr>
              <a:t>trusts </a:t>
            </a:r>
            <a:r>
              <a:rPr lang="en-US" i="1" dirty="0">
                <a:latin typeface="Corbel" panose="020B0503020204020204" pitchFamily="34" charset="0"/>
              </a:rPr>
              <a:t>B</a:t>
            </a:r>
            <a:r>
              <a:rPr lang="en-US" dirty="0">
                <a:latin typeface="Corbel" panose="020B0503020204020204" pitchFamily="34" charset="0"/>
              </a:rPr>
              <a:t> to extent that the monitored qualities/performance of </a:t>
            </a:r>
            <a:r>
              <a:rPr lang="en-US" i="1" dirty="0">
                <a:latin typeface="Corbel" panose="020B0503020204020204" pitchFamily="34" charset="0"/>
              </a:rPr>
              <a:t>B </a:t>
            </a:r>
            <a:r>
              <a:rPr lang="en-US" dirty="0">
                <a:latin typeface="Corbel" panose="020B0503020204020204" pitchFamily="34" charset="0"/>
              </a:rPr>
              <a:t>inclines </a:t>
            </a:r>
            <a:r>
              <a:rPr lang="en-US" i="1" dirty="0">
                <a:latin typeface="Corbel" panose="020B0503020204020204" pitchFamily="34" charset="0"/>
              </a:rPr>
              <a:t>A </a:t>
            </a:r>
            <a:r>
              <a:rPr lang="en-US" dirty="0">
                <a:latin typeface="Corbel" panose="020B0503020204020204" pitchFamily="34" charset="0"/>
              </a:rPr>
              <a:t>to think them trustworthy.</a:t>
            </a:r>
            <a:endParaRPr lang="en-US" i="1" dirty="0">
              <a:latin typeface="Corbel" panose="020B0503020204020204" pitchFamily="34" charset="0"/>
            </a:endParaRPr>
          </a:p>
          <a:p>
            <a:pPr marL="0" indent="0">
              <a:buNone/>
            </a:pPr>
            <a:endParaRPr lang="en-US" dirty="0">
              <a:latin typeface="Corbel" panose="020B0503020204020204" pitchFamily="34" charset="0"/>
            </a:endParaRPr>
          </a:p>
          <a:p>
            <a:pPr marL="355600" indent="-355600">
              <a:buNone/>
            </a:pPr>
            <a:r>
              <a:rPr lang="en-GB" dirty="0">
                <a:latin typeface="Corbel" panose="020B0503020204020204" pitchFamily="34" charset="0"/>
              </a:rPr>
              <a:t>Implications:</a:t>
            </a:r>
          </a:p>
          <a:p>
            <a:pPr marL="269875" indent="-269875">
              <a:buFont typeface="Courier New" panose="02070309020205020404" pitchFamily="49" charset="0"/>
              <a:buChar char="o"/>
            </a:pPr>
            <a:r>
              <a:rPr lang="en-GB" i="1" dirty="0">
                <a:latin typeface="Corbel" panose="020B0503020204020204" pitchFamily="34" charset="0"/>
              </a:rPr>
              <a:t>Responsiveness: </a:t>
            </a:r>
            <a:r>
              <a:rPr lang="en-GB" dirty="0">
                <a:latin typeface="Corbel" panose="020B0503020204020204" pitchFamily="34" charset="0"/>
              </a:rPr>
              <a:t>if behaviour/performance of </a:t>
            </a:r>
            <a:r>
              <a:rPr lang="en-GB" i="1" dirty="0">
                <a:latin typeface="Corbel" panose="020B0503020204020204" pitchFamily="34" charset="0"/>
              </a:rPr>
              <a:t>B</a:t>
            </a:r>
            <a:r>
              <a:rPr lang="en-GB" dirty="0">
                <a:latin typeface="Corbel" panose="020B0503020204020204" pitchFamily="34" charset="0"/>
              </a:rPr>
              <a:t> changes, this will change </a:t>
            </a:r>
            <a:r>
              <a:rPr lang="en-GB" i="1" dirty="0">
                <a:latin typeface="Corbel" panose="020B0503020204020204" pitchFamily="34" charset="0"/>
              </a:rPr>
              <a:t>A</a:t>
            </a:r>
            <a:r>
              <a:rPr lang="en-GB" dirty="0">
                <a:latin typeface="Corbel" panose="020B0503020204020204" pitchFamily="34" charset="0"/>
              </a:rPr>
              <a:t>’s trust in them.</a:t>
            </a:r>
          </a:p>
          <a:p>
            <a:pPr marL="269875" indent="-269875">
              <a:buFont typeface="Courier New" panose="02070309020205020404" pitchFamily="49" charset="0"/>
              <a:buChar char="o"/>
            </a:pPr>
            <a:r>
              <a:rPr lang="en-GB" i="1" dirty="0">
                <a:latin typeface="Corbel" panose="020B0503020204020204" pitchFamily="34" charset="0"/>
              </a:rPr>
              <a:t>Outcomes: A</a:t>
            </a:r>
            <a:r>
              <a:rPr lang="en-GB" dirty="0">
                <a:latin typeface="Corbel" panose="020B0503020204020204" pitchFamily="34" charset="0"/>
              </a:rPr>
              <a:t>’s judgements of </a:t>
            </a:r>
            <a:r>
              <a:rPr lang="en-GB" i="1" dirty="0">
                <a:latin typeface="Corbel" panose="020B0503020204020204" pitchFamily="34" charset="0"/>
              </a:rPr>
              <a:t>B</a:t>
            </a:r>
            <a:r>
              <a:rPr lang="en-GB" dirty="0">
                <a:latin typeface="Corbel" panose="020B0503020204020204" pitchFamily="34" charset="0"/>
              </a:rPr>
              <a:t> are likely to shape their behaviour (</a:t>
            </a:r>
            <a:r>
              <a:rPr lang="en-GB" dirty="0" err="1">
                <a:latin typeface="Corbel" panose="020B0503020204020204" pitchFamily="34" charset="0"/>
              </a:rPr>
              <a:t>eg.</a:t>
            </a:r>
            <a:r>
              <a:rPr lang="en-GB" dirty="0">
                <a:latin typeface="Corbel" panose="020B0503020204020204" pitchFamily="34" charset="0"/>
              </a:rPr>
              <a:t> compliance, protest, denial of authority)</a:t>
            </a:r>
          </a:p>
          <a:p>
            <a:pPr marL="0" indent="0">
              <a:buNone/>
            </a:pPr>
            <a:endParaRPr lang="en-GB" i="1" dirty="0">
              <a:latin typeface="Corbel" panose="020B0503020204020204" pitchFamily="34" charset="0"/>
            </a:endParaRPr>
          </a:p>
          <a:p>
            <a:pPr marL="0" indent="0">
              <a:buNone/>
            </a:pPr>
            <a:r>
              <a:rPr lang="en-GB" dirty="0">
                <a:latin typeface="Corbel" panose="020B0503020204020204" pitchFamily="34" charset="0"/>
              </a:rPr>
              <a:t>Problems:</a:t>
            </a:r>
          </a:p>
          <a:p>
            <a:pPr marL="0" indent="0">
              <a:buNone/>
            </a:pPr>
            <a:r>
              <a:rPr lang="en-GB" dirty="0">
                <a:latin typeface="Corbel" panose="020B0503020204020204" pitchFamily="34" charset="0"/>
              </a:rPr>
              <a:t>1. Trust judgements often do not update with new information.</a:t>
            </a:r>
          </a:p>
          <a:p>
            <a:pPr marL="0" indent="0">
              <a:buNone/>
            </a:pPr>
            <a:r>
              <a:rPr lang="en-GB" dirty="0">
                <a:latin typeface="Corbel" panose="020B0503020204020204" pitchFamily="34" charset="0"/>
              </a:rPr>
              <a:t>2. Trust judgements often not correlated with outcomes.</a:t>
            </a:r>
          </a:p>
          <a:p>
            <a:pPr marL="0" indent="0">
              <a:buNone/>
            </a:pPr>
            <a:r>
              <a:rPr lang="en-GB" dirty="0">
                <a:latin typeface="Corbel" panose="020B0503020204020204" pitchFamily="34" charset="0"/>
              </a:rPr>
              <a:t>3. Individual judgement-formation does not follow the cognitive route.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65A1B6-1205-9C61-4D54-886001EEB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601D5-26B5-4A86-A12E-94CC9668530C}" type="slidenum">
              <a:rPr lang="en-GB" smtClean="0">
                <a:latin typeface="Corbel" panose="020B0503020204020204" pitchFamily="34" charset="0"/>
              </a:rPr>
              <a:t>3</a:t>
            </a:fld>
            <a:endParaRPr lang="en-GB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142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E3717-FD42-0894-7380-0199BEC68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Corbel" panose="020B0503020204020204" pitchFamily="34" charset="0"/>
              </a:rPr>
              <a:t>An alternative model of trust judgements</a:t>
            </a:r>
            <a:endParaRPr lang="en-GB" dirty="0">
              <a:latin typeface="Corbel" panose="020B0503020204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65A1B6-1205-9C61-4D54-886001EEB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601D5-26B5-4A86-A12E-94CC9668530C}" type="slidenum">
              <a:rPr lang="en-GB" smtClean="0">
                <a:latin typeface="Corbel" panose="020B0503020204020204" pitchFamily="34" charset="0"/>
              </a:rPr>
              <a:t>4</a:t>
            </a:fld>
            <a:endParaRPr lang="en-GB" dirty="0">
              <a:latin typeface="Corbel" panose="020B0503020204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826902B-D771-7EE6-6470-8A330CE8142A}"/>
              </a:ext>
            </a:extLst>
          </p:cNvPr>
          <p:cNvSpPr txBox="1"/>
          <p:nvPr/>
        </p:nvSpPr>
        <p:spPr>
          <a:xfrm>
            <a:off x="6660232" y="4175591"/>
            <a:ext cx="1296144" cy="369332"/>
          </a:xfrm>
          <a:prstGeom prst="rect">
            <a:avLst/>
          </a:prstGeom>
          <a:solidFill>
            <a:srgbClr val="003399"/>
          </a:solidFill>
          <a:ln>
            <a:solidFill>
              <a:srgbClr val="0033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orbel" panose="020B0503020204020204" pitchFamily="34" charset="0"/>
              </a:rPr>
              <a:t>TRUST</a:t>
            </a:r>
            <a:endParaRPr lang="en-GB" b="1" dirty="0">
              <a:solidFill>
                <a:schemeClr val="bg1"/>
              </a:solidFill>
              <a:latin typeface="Corbel" panose="020B0503020204020204" pitchFamily="34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CF4E52E-5FA8-DDCA-B4A4-CC00764DBB81}"/>
              </a:ext>
            </a:extLst>
          </p:cNvPr>
          <p:cNvSpPr/>
          <p:nvPr/>
        </p:nvSpPr>
        <p:spPr>
          <a:xfrm>
            <a:off x="3634636" y="1791851"/>
            <a:ext cx="2592288" cy="648072"/>
          </a:xfrm>
          <a:prstGeom prst="ellipse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INFORMATION</a:t>
            </a:r>
            <a:endParaRPr lang="en-GB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AE50663-D460-6294-1ECA-33587E0EEBE2}"/>
              </a:ext>
            </a:extLst>
          </p:cNvPr>
          <p:cNvSpPr/>
          <p:nvPr/>
        </p:nvSpPr>
        <p:spPr>
          <a:xfrm>
            <a:off x="998417" y="2020329"/>
            <a:ext cx="1440160" cy="648072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TRAITS</a:t>
            </a:r>
            <a:endParaRPr lang="en-GB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829B55E-D023-465D-8F87-8A7AE33388CB}"/>
              </a:ext>
            </a:extLst>
          </p:cNvPr>
          <p:cNvSpPr/>
          <p:nvPr/>
        </p:nvSpPr>
        <p:spPr>
          <a:xfrm>
            <a:off x="386349" y="2851102"/>
            <a:ext cx="2664296" cy="648072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STEREOTYPES</a:t>
            </a:r>
            <a:endParaRPr lang="en-GB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4B22BFE5-3465-37DC-8181-9B9C442B4400}"/>
              </a:ext>
            </a:extLst>
          </p:cNvPr>
          <p:cNvSpPr/>
          <p:nvPr/>
        </p:nvSpPr>
        <p:spPr>
          <a:xfrm>
            <a:off x="447454" y="3681875"/>
            <a:ext cx="2542086" cy="648072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IMPRESSIONS</a:t>
            </a:r>
            <a:endParaRPr lang="en-GB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66DEDC19-75AE-8ADA-0410-B332E6D715F3}"/>
              </a:ext>
            </a:extLst>
          </p:cNvPr>
          <p:cNvSpPr/>
          <p:nvPr/>
        </p:nvSpPr>
        <p:spPr>
          <a:xfrm>
            <a:off x="556025" y="4505428"/>
            <a:ext cx="2282566" cy="648072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ROLES/</a:t>
            </a:r>
          </a:p>
          <a:p>
            <a:pPr algn="ctr"/>
            <a:r>
              <a:rPr lang="en-US" dirty="0"/>
              <a:t>POSITIONS</a:t>
            </a:r>
            <a:endParaRPr lang="en-GB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0E44C0C-C60F-3A39-46E1-C41E89EF00CE}"/>
              </a:ext>
            </a:extLst>
          </p:cNvPr>
          <p:cNvSpPr/>
          <p:nvPr/>
        </p:nvSpPr>
        <p:spPr>
          <a:xfrm>
            <a:off x="797208" y="5328981"/>
            <a:ext cx="1800200" cy="648072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IDENTITY</a:t>
            </a:r>
            <a:endParaRPr lang="en-GB" dirty="0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C5A55B3-93DD-D9C8-B3CE-853E92E3B4F6}"/>
              </a:ext>
            </a:extLst>
          </p:cNvPr>
          <p:cNvCxnSpPr>
            <a:cxnSpLocks/>
          </p:cNvCxnSpPr>
          <p:nvPr/>
        </p:nvCxnSpPr>
        <p:spPr>
          <a:xfrm>
            <a:off x="3203848" y="2564904"/>
            <a:ext cx="3384376" cy="1610687"/>
          </a:xfrm>
          <a:prstGeom prst="straightConnector1">
            <a:avLst/>
          </a:prstGeom>
          <a:ln w="190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E8B5155-D156-19F3-3139-864B6348F12B}"/>
              </a:ext>
            </a:extLst>
          </p:cNvPr>
          <p:cNvCxnSpPr>
            <a:cxnSpLocks/>
          </p:cNvCxnSpPr>
          <p:nvPr/>
        </p:nvCxnSpPr>
        <p:spPr>
          <a:xfrm>
            <a:off x="3203848" y="3212976"/>
            <a:ext cx="3384376" cy="1080120"/>
          </a:xfrm>
          <a:prstGeom prst="straightConnector1">
            <a:avLst/>
          </a:prstGeom>
          <a:ln w="190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4CF82437-B074-2669-04B4-ACC41D0377D3}"/>
              </a:ext>
            </a:extLst>
          </p:cNvPr>
          <p:cNvCxnSpPr>
            <a:cxnSpLocks/>
          </p:cNvCxnSpPr>
          <p:nvPr/>
        </p:nvCxnSpPr>
        <p:spPr>
          <a:xfrm>
            <a:off x="3203848" y="4005064"/>
            <a:ext cx="3384376" cy="355193"/>
          </a:xfrm>
          <a:prstGeom prst="straightConnector1">
            <a:avLst/>
          </a:prstGeom>
          <a:ln w="190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F960AC7-12DD-B7DB-DEE5-D0BE6981B916}"/>
              </a:ext>
            </a:extLst>
          </p:cNvPr>
          <p:cNvCxnSpPr>
            <a:cxnSpLocks/>
          </p:cNvCxnSpPr>
          <p:nvPr/>
        </p:nvCxnSpPr>
        <p:spPr>
          <a:xfrm flipV="1">
            <a:off x="3201329" y="4427419"/>
            <a:ext cx="3386895" cy="379587"/>
          </a:xfrm>
          <a:prstGeom prst="straightConnector1">
            <a:avLst/>
          </a:prstGeom>
          <a:ln w="190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3DB84829-04D2-31C0-9104-852AA7896120}"/>
              </a:ext>
            </a:extLst>
          </p:cNvPr>
          <p:cNvCxnSpPr>
            <a:cxnSpLocks/>
          </p:cNvCxnSpPr>
          <p:nvPr/>
        </p:nvCxnSpPr>
        <p:spPr>
          <a:xfrm flipV="1">
            <a:off x="3201329" y="4505428"/>
            <a:ext cx="3386895" cy="1011804"/>
          </a:xfrm>
          <a:prstGeom prst="straightConnector1">
            <a:avLst/>
          </a:prstGeom>
          <a:ln w="190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EF5262E1-4B74-A731-E814-3CC67FA49157}"/>
              </a:ext>
            </a:extLst>
          </p:cNvPr>
          <p:cNvCxnSpPr>
            <a:cxnSpLocks/>
          </p:cNvCxnSpPr>
          <p:nvPr/>
        </p:nvCxnSpPr>
        <p:spPr>
          <a:xfrm>
            <a:off x="4913664" y="2799396"/>
            <a:ext cx="0" cy="3236443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>
            <a:extLst>
              <a:ext uri="{FF2B5EF4-FFF2-40B4-BE49-F238E27FC236}">
                <a16:creationId xmlns:a16="http://schemas.microsoft.com/office/drawing/2014/main" id="{ABA9DF06-BC37-B9B5-CC1A-41001D736019}"/>
              </a:ext>
            </a:extLst>
          </p:cNvPr>
          <p:cNvSpPr/>
          <p:nvPr/>
        </p:nvSpPr>
        <p:spPr>
          <a:xfrm>
            <a:off x="953226" y="6152534"/>
            <a:ext cx="1530542" cy="648072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AFFECT</a:t>
            </a:r>
            <a:endParaRPr lang="en-GB" dirty="0"/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BF28364B-9345-2774-40EF-43BCAAC23071}"/>
              </a:ext>
            </a:extLst>
          </p:cNvPr>
          <p:cNvCxnSpPr>
            <a:cxnSpLocks/>
          </p:cNvCxnSpPr>
          <p:nvPr/>
        </p:nvCxnSpPr>
        <p:spPr>
          <a:xfrm flipV="1">
            <a:off x="3182804" y="4589171"/>
            <a:ext cx="3405420" cy="1752681"/>
          </a:xfrm>
          <a:prstGeom prst="straightConnector1">
            <a:avLst/>
          </a:prstGeom>
          <a:ln w="190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580A2D16-A0AA-3BAC-E040-82070D561C2E}"/>
              </a:ext>
            </a:extLst>
          </p:cNvPr>
          <p:cNvCxnSpPr>
            <a:cxnSpLocks/>
          </p:cNvCxnSpPr>
          <p:nvPr/>
        </p:nvCxnSpPr>
        <p:spPr>
          <a:xfrm>
            <a:off x="5049239" y="2563122"/>
            <a:ext cx="1538985" cy="149496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3847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E3717-FD42-0894-7380-0199BEC68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orbel" panose="020B0503020204020204" pitchFamily="34" charset="0"/>
              </a:rPr>
              <a:t>Research tasks</a:t>
            </a:r>
            <a:endParaRPr lang="en-GB" dirty="0">
              <a:latin typeface="Corbel" panose="020B0503020204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29D816-5BDB-615C-5BF7-78E2EFE20B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762" y="1908369"/>
            <a:ext cx="8309701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latin typeface="Corbel" panose="020B0503020204020204" pitchFamily="34" charset="0"/>
              </a:rPr>
              <a:t>1. The evaluative and heuristic elements of trust judgements</a:t>
            </a:r>
            <a:endParaRPr lang="en-US" dirty="0">
              <a:latin typeface="Corbel" panose="020B0503020204020204" pitchFamily="34" charset="0"/>
            </a:endParaRPr>
          </a:p>
          <a:p>
            <a:pPr marL="0" indent="0">
              <a:buNone/>
            </a:pPr>
            <a:r>
              <a:rPr lang="en-GB" dirty="0">
                <a:latin typeface="Corbel" panose="020B0503020204020204" pitchFamily="34" charset="0"/>
              </a:rPr>
              <a:t>How far can we identify particular elements in individuals’ trust judgements?</a:t>
            </a:r>
          </a:p>
          <a:p>
            <a:pPr marL="0" indent="0">
              <a:buNone/>
            </a:pPr>
            <a:endParaRPr lang="en-GB" dirty="0">
              <a:latin typeface="Corbel" panose="020B0503020204020204" pitchFamily="34" charset="0"/>
            </a:endParaRPr>
          </a:p>
          <a:p>
            <a:pPr marL="355600" indent="-355600">
              <a:buNone/>
            </a:pPr>
            <a:r>
              <a:rPr lang="en-GB" b="1" dirty="0">
                <a:latin typeface="Corbel" panose="020B0503020204020204" pitchFamily="34" charset="0"/>
              </a:rPr>
              <a:t>2. How far are the presence of these elements shaped by wider factors?</a:t>
            </a:r>
          </a:p>
          <a:p>
            <a:pPr marL="0" indent="0">
              <a:buNone/>
            </a:pPr>
            <a:r>
              <a:rPr lang="en-GB" dirty="0">
                <a:latin typeface="Corbel" panose="020B0503020204020204" pitchFamily="34" charset="0"/>
              </a:rPr>
              <a:t>Features of: (a) Trustor, (b) Trustee, and (c) Context</a:t>
            </a:r>
          </a:p>
          <a:p>
            <a:pPr marL="0" indent="0">
              <a:buClrTx/>
              <a:buNone/>
            </a:pPr>
            <a:endParaRPr lang="en-GB" dirty="0">
              <a:latin typeface="Corbel" panose="020B0503020204020204" pitchFamily="34" charset="0"/>
            </a:endParaRPr>
          </a:p>
          <a:p>
            <a:pPr marL="0" indent="0">
              <a:buClrTx/>
              <a:buNone/>
            </a:pPr>
            <a:r>
              <a:rPr lang="en-GB" b="1" dirty="0">
                <a:latin typeface="Corbel" panose="020B0503020204020204" pitchFamily="34" charset="0"/>
              </a:rPr>
              <a:t>3. What are the features of evaluative judgements?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65A1B6-1205-9C61-4D54-886001EEB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601D5-26B5-4A86-A12E-94CC9668530C}" type="slidenum">
              <a:rPr lang="en-GB" smtClean="0">
                <a:latin typeface="Corbel" panose="020B0503020204020204" pitchFamily="34" charset="0"/>
              </a:rPr>
              <a:t>5</a:t>
            </a:fld>
            <a:endParaRPr lang="en-GB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011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5B727-12BE-090E-FD8D-DD2EA9871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rbel" panose="020B0503020204020204" pitchFamily="34" charset="0"/>
              </a:rPr>
              <a:t>Conditioning effects</a:t>
            </a:r>
            <a:endParaRPr lang="en-GB" dirty="0">
              <a:latin typeface="Corbel" panose="020B0503020204020204" pitchFamily="34" charset="0"/>
            </a:endParaRP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E02A0B53-285D-6A07-C32B-FC02DDF0FA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8327368"/>
              </p:ext>
            </p:extLst>
          </p:nvPr>
        </p:nvGraphicFramePr>
        <p:xfrm>
          <a:off x="473540" y="2060848"/>
          <a:ext cx="8196550" cy="2433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5718">
                  <a:extLst>
                    <a:ext uri="{9D8B030D-6E8A-4147-A177-3AD203B41FA5}">
                      <a16:colId xmlns:a16="http://schemas.microsoft.com/office/drawing/2014/main" val="75484499"/>
                    </a:ext>
                  </a:extLst>
                </a:gridCol>
                <a:gridCol w="1102200">
                  <a:extLst>
                    <a:ext uri="{9D8B030D-6E8A-4147-A177-3AD203B41FA5}">
                      <a16:colId xmlns:a16="http://schemas.microsoft.com/office/drawing/2014/main" val="1611088368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1715028718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6541155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3905520155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506543233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10138074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orbel" panose="020B0503020204020204" pitchFamily="34" charset="0"/>
                        </a:rPr>
                        <a:t>Element</a:t>
                      </a:r>
                      <a:endParaRPr lang="en-GB" sz="1600" b="1" dirty="0"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orbel" panose="020B0503020204020204" pitchFamily="34" charset="0"/>
                        </a:rPr>
                        <a:t>Trustor</a:t>
                      </a:r>
                      <a:endParaRPr lang="en-GB" sz="1600" b="1" dirty="0"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orbel" panose="020B0503020204020204" pitchFamily="34" charset="0"/>
                        </a:rPr>
                        <a:t>Trustee</a:t>
                      </a:r>
                      <a:endParaRPr lang="en-GB" sz="1600" b="1" dirty="0"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orbel" panose="020B0503020204020204" pitchFamily="34" charset="0"/>
                        </a:rPr>
                        <a:t>Context</a:t>
                      </a:r>
                      <a:endParaRPr lang="en-GB" sz="1600" b="1" dirty="0"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b="1" dirty="0"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56195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600" dirty="0"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rbel" panose="020B0503020204020204" pitchFamily="34" charset="0"/>
                        </a:rPr>
                        <a:t>Info hi</a:t>
                      </a:r>
                      <a:endParaRPr lang="en-GB" sz="1600" dirty="0"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rbel" panose="020B0503020204020204" pitchFamily="34" charset="0"/>
                        </a:rPr>
                        <a:t>Info low</a:t>
                      </a:r>
                      <a:endParaRPr lang="en-GB" sz="1600" dirty="0"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rbel" panose="020B0503020204020204" pitchFamily="34" charset="0"/>
                        </a:rPr>
                        <a:t>Familiar</a:t>
                      </a:r>
                      <a:endParaRPr lang="en-GB" sz="1600" dirty="0"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rbel" panose="020B0503020204020204" pitchFamily="34" charset="0"/>
                        </a:rPr>
                        <a:t>Unfamiliar</a:t>
                      </a:r>
                      <a:endParaRPr lang="en-GB" sz="1600" dirty="0"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rbel" panose="020B0503020204020204" pitchFamily="34" charset="0"/>
                        </a:rPr>
                        <a:t>Salience hi</a:t>
                      </a:r>
                      <a:endParaRPr lang="en-GB" sz="1600" dirty="0"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rbel" panose="020B0503020204020204" pitchFamily="34" charset="0"/>
                        </a:rPr>
                        <a:t>Salience lo</a:t>
                      </a:r>
                      <a:endParaRPr lang="en-GB" sz="1600" dirty="0"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015182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orbel" panose="020B0503020204020204" pitchFamily="34" charset="0"/>
                        </a:rPr>
                        <a:t>Cognitive judgement</a:t>
                      </a:r>
                      <a:endParaRPr lang="en-GB" sz="1600" dirty="0"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Corbel" panose="020B0503020204020204" pitchFamily="34" charset="0"/>
                        </a:rPr>
                        <a:t>↑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Corbel" panose="020B0503020204020204" pitchFamily="34" charset="0"/>
                        </a:rPr>
                        <a:t>↓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latin typeface="Corbel" panose="020B0503020204020204" pitchFamily="34" charset="0"/>
                        </a:rPr>
                        <a:t>↑</a:t>
                      </a:r>
                    </a:p>
                    <a:p>
                      <a:pPr algn="ctr"/>
                      <a:endParaRPr lang="en-GB" sz="1600" dirty="0"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latin typeface="Corbel" panose="020B0503020204020204" pitchFamily="34" charset="0"/>
                        </a:rPr>
                        <a:t>↓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latin typeface="Corbel" panose="020B0503020204020204" pitchFamily="34" charset="0"/>
                        </a:rPr>
                        <a:t>↑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latin typeface="Corbel" panose="020B0503020204020204" pitchFamily="34" charset="0"/>
                        </a:rPr>
                        <a:t>↓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639294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600" dirty="0"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rbel" panose="020B0503020204020204" pitchFamily="34" charset="0"/>
                        </a:rPr>
                        <a:t>Partisanship</a:t>
                      </a:r>
                      <a:endParaRPr lang="en-GB" sz="1600" dirty="0"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orbel" panose="020B0503020204020204" pitchFamily="34" charset="0"/>
                        </a:rPr>
                        <a:t>                        </a:t>
                      </a:r>
                      <a:r>
                        <a:rPr lang="en-GB" sz="1600" dirty="0">
                          <a:latin typeface="Corbel" panose="020B0503020204020204" pitchFamily="34" charset="0"/>
                        </a:rPr>
                        <a:t>↑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dirty="0"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28789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600" dirty="0"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Corbel" panose="020B0503020204020204" pitchFamily="34" charset="0"/>
                        </a:rPr>
                        <a:t>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1600" dirty="0"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55566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600" dirty="0"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1600" dirty="0"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1600" dirty="0"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78989757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62DA61-B63F-D0A1-B4D4-DD8EAF272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601D5-26B5-4A86-A12E-94CC9668530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4255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E3717-FD42-0894-7380-0199BEC68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orbel" panose="020B0503020204020204" pitchFamily="34" charset="0"/>
              </a:rPr>
              <a:t>Research tasks</a:t>
            </a:r>
            <a:endParaRPr lang="en-GB" dirty="0">
              <a:latin typeface="Corbel" panose="020B0503020204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29D816-5BDB-615C-5BF7-78E2EFE20B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762" y="1908369"/>
            <a:ext cx="8309701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latin typeface="Corbel" panose="020B0503020204020204" pitchFamily="34" charset="0"/>
              </a:rPr>
              <a:t>1. The evaluative and heuristic elements of trust judgements</a:t>
            </a:r>
            <a:endParaRPr lang="en-US" dirty="0">
              <a:latin typeface="Corbel" panose="020B0503020204020204" pitchFamily="34" charset="0"/>
            </a:endParaRPr>
          </a:p>
          <a:p>
            <a:pPr marL="0" indent="0">
              <a:buNone/>
            </a:pPr>
            <a:endParaRPr lang="en-GB" dirty="0">
              <a:latin typeface="Corbel" panose="020B0503020204020204" pitchFamily="34" charset="0"/>
            </a:endParaRPr>
          </a:p>
          <a:p>
            <a:pPr marL="355600" indent="-355600">
              <a:buNone/>
            </a:pPr>
            <a:r>
              <a:rPr lang="en-GB" b="1" dirty="0">
                <a:latin typeface="Corbel" panose="020B0503020204020204" pitchFamily="34" charset="0"/>
              </a:rPr>
              <a:t>2. How far are the presence of these elements shaped by wider factors?</a:t>
            </a:r>
          </a:p>
          <a:p>
            <a:pPr marL="0" indent="0">
              <a:buClrTx/>
              <a:buNone/>
            </a:pPr>
            <a:endParaRPr lang="en-GB" dirty="0">
              <a:latin typeface="Corbel" panose="020B0503020204020204" pitchFamily="34" charset="0"/>
            </a:endParaRPr>
          </a:p>
          <a:p>
            <a:pPr marL="0" indent="0">
              <a:buClrTx/>
              <a:buNone/>
            </a:pPr>
            <a:r>
              <a:rPr lang="en-GB" b="1" dirty="0">
                <a:latin typeface="Corbel" panose="020B0503020204020204" pitchFamily="34" charset="0"/>
              </a:rPr>
              <a:t>3. What are the features of evaluative judgements?</a:t>
            </a:r>
          </a:p>
          <a:p>
            <a:pPr marL="452438" indent="-452438">
              <a:buClrTx/>
              <a:buFont typeface="Courier New" panose="02070309020205020404" pitchFamily="49" charset="0"/>
              <a:buChar char="o"/>
            </a:pPr>
            <a:r>
              <a:rPr lang="en-GB" dirty="0">
                <a:latin typeface="Corbel" panose="020B0503020204020204" pitchFamily="34" charset="0"/>
              </a:rPr>
              <a:t>How are the criteria (ABI) applied to different actors?</a:t>
            </a:r>
          </a:p>
          <a:p>
            <a:pPr marL="452438" indent="-452438">
              <a:buClrTx/>
              <a:buFont typeface="Courier New" panose="02070309020205020404" pitchFamily="49" charset="0"/>
              <a:buChar char="o"/>
            </a:pPr>
            <a:r>
              <a:rPr lang="en-GB" dirty="0">
                <a:latin typeface="Corbel" panose="020B0503020204020204" pitchFamily="34" charset="0"/>
              </a:rPr>
              <a:t>Does a surplus of one quality compensate for a deficit of another?</a:t>
            </a:r>
          </a:p>
          <a:p>
            <a:pPr marL="452438" indent="-452438">
              <a:buClrTx/>
              <a:buFont typeface="Courier New" panose="02070309020205020404" pitchFamily="49" charset="0"/>
              <a:buChar char="o"/>
            </a:pPr>
            <a:r>
              <a:rPr lang="en-GB" dirty="0">
                <a:latin typeface="Corbel" panose="020B0503020204020204" pitchFamily="34" charset="0"/>
              </a:rPr>
              <a:t>The effects of negative v positive information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65A1B6-1205-9C61-4D54-886001EEB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601D5-26B5-4A86-A12E-94CC9668530C}" type="slidenum">
              <a:rPr lang="en-GB" smtClean="0">
                <a:latin typeface="Corbel" panose="020B0503020204020204" pitchFamily="34" charset="0"/>
              </a:rPr>
              <a:t>7</a:t>
            </a:fld>
            <a:endParaRPr lang="en-GB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6096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559</TotalTime>
  <Words>426</Words>
  <Application>Microsoft Office PowerPoint</Application>
  <PresentationFormat>On-screen Show (4:3)</PresentationFormat>
  <Paragraphs>80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Corbel</vt:lpstr>
      <vt:lpstr>Courier New</vt:lpstr>
      <vt:lpstr>Clarity</vt:lpstr>
      <vt:lpstr>Inside the ‘black box’: The micro-foundations of political trust</vt:lpstr>
      <vt:lpstr>Trust as a process, not an outcome</vt:lpstr>
      <vt:lpstr>The cognitive/relational model of trust judgements</vt:lpstr>
      <vt:lpstr>An alternative model of trust judgements</vt:lpstr>
      <vt:lpstr>Research tasks</vt:lpstr>
      <vt:lpstr>Conditioning effects</vt:lpstr>
      <vt:lpstr>Research tasks</vt:lpstr>
    </vt:vector>
  </TitlesOfParts>
  <Company>Dell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B.J.Seyd@kent.ac.uk</dc:creator>
  <cp:lastModifiedBy>Ben Seyd</cp:lastModifiedBy>
  <cp:revision>30</cp:revision>
  <dcterms:created xsi:type="dcterms:W3CDTF">2020-10-15T10:46:49Z</dcterms:created>
  <dcterms:modified xsi:type="dcterms:W3CDTF">2023-07-03T12:49:26Z</dcterms:modified>
</cp:coreProperties>
</file>