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63" r:id="rId2"/>
    <p:sldId id="283" r:id="rId3"/>
    <p:sldId id="275" r:id="rId4"/>
    <p:sldId id="281" r:id="rId5"/>
    <p:sldId id="282"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3399"/>
    <a:srgbClr val="0066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99" d="100"/>
          <a:sy n="99" d="100"/>
        </p:scale>
        <p:origin x="72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A5DDC8-3190-43E6-8637-8CCE239A600B}" type="datetimeFigureOut">
              <a:rPr lang="en-GB" smtClean="0"/>
              <a:t>04/07/2023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3EFB0A-357F-4DB8-BABD-0968AA12CE01}" type="slidenum">
              <a:rPr lang="en-GB" smtClean="0"/>
              <a:t>‹#›</a:t>
            </a:fld>
            <a:endParaRPr lang="en-GB"/>
          </a:p>
        </p:txBody>
      </p:sp>
    </p:spTree>
    <p:extLst>
      <p:ext uri="{BB962C8B-B14F-4D97-AF65-F5344CB8AC3E}">
        <p14:creationId xmlns:p14="http://schemas.microsoft.com/office/powerpoint/2010/main" val="1370565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F8FAA1-AC6E-4CED-8124-355428C5CF43}" type="datetime1">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1601D5-26B5-4A86-A12E-94CC9668530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241C1A-2552-480F-A4D5-874D43A27034}" type="datetime1">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733A6-504A-4B5E-BB2C-1B55C478AE89}" type="datetime1">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F4E400-46F3-4FBC-8071-C1E90C7A9BEB}" type="datetime1">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7D756-CA57-4F44-B221-77A4ABD0E27E}" type="datetime1">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1601D5-26B5-4A86-A12E-94CC9668530C}"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6705A4-AE78-4C5C-90F0-939B6567A176}" type="datetime1">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35F04C-4948-42B3-BFBD-BEE15462FADC}" type="datetime1">
              <a:rPr lang="en-GB" smtClean="0"/>
              <a:t>04/07/2023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1601D5-26B5-4A86-A12E-94CC9668530C}"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D2D54A-CAEF-449B-B869-7E376FC75364}" type="datetime1">
              <a:rPr lang="en-GB" smtClean="0"/>
              <a:t>04/07/2023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849B9B-D8DC-43B8-9A24-D158FF1B9D0E}" type="datetime1">
              <a:rPr lang="en-GB" smtClean="0"/>
              <a:t>04/07/2023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40CCB6-BF66-45C0-8515-3A60F759552A}" type="datetime1">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1601D5-26B5-4A86-A12E-94CC9668530C}"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8B6E87-BE95-4E96-8EEA-31F87CC1FC0C}" type="datetime1">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1601D5-26B5-4A86-A12E-94CC9668530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020A4D4-3D4E-4C58-BDF2-675CC3946ED9}" type="datetime1">
              <a:rPr lang="en-GB" smtClean="0"/>
              <a:t>04/07/2023</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1601D5-26B5-4A86-A12E-94CC9668530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cap="none" dirty="0">
                <a:latin typeface="Corbel" panose="020B0503020204020204" pitchFamily="34" charset="0"/>
              </a:rPr>
              <a:t>Funding opportunities</a:t>
            </a:r>
            <a:endParaRPr lang="en-GB" sz="4800" cap="none" dirty="0">
              <a:latin typeface="Corbel" panose="020B0503020204020204" pitchFamily="34" charset="0"/>
            </a:endParaRPr>
          </a:p>
        </p:txBody>
      </p:sp>
    </p:spTree>
    <p:extLst>
      <p:ext uri="{BB962C8B-B14F-4D97-AF65-F5344CB8AC3E}">
        <p14:creationId xmlns:p14="http://schemas.microsoft.com/office/powerpoint/2010/main" val="1825142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6242E8-61CC-35AF-BEC1-C5D779F13376}"/>
              </a:ext>
            </a:extLst>
          </p:cNvPr>
          <p:cNvSpPr>
            <a:spLocks noGrp="1"/>
          </p:cNvSpPr>
          <p:nvPr>
            <p:ph type="sldNum" sz="quarter" idx="12"/>
          </p:nvPr>
        </p:nvSpPr>
        <p:spPr/>
        <p:txBody>
          <a:bodyPr/>
          <a:lstStyle/>
          <a:p>
            <a:fld id="{FF1601D5-26B5-4A86-A12E-94CC9668530C}" type="slidenum">
              <a:rPr lang="en-GB" smtClean="0"/>
              <a:t>2</a:t>
            </a:fld>
            <a:endParaRPr lang="en-GB"/>
          </a:p>
        </p:txBody>
      </p:sp>
      <p:pic>
        <p:nvPicPr>
          <p:cNvPr id="3" name="Picture 2" descr="A screenshot of a computer&#10;&#10;Description automatically generated">
            <a:extLst>
              <a:ext uri="{FF2B5EF4-FFF2-40B4-BE49-F238E27FC236}">
                <a16:creationId xmlns:a16="http://schemas.microsoft.com/office/drawing/2014/main" id="{7E49B3C9-9603-FC8F-5BF9-A56796C1E7CA}"/>
              </a:ext>
            </a:extLst>
          </p:cNvPr>
          <p:cNvPicPr>
            <a:picLocks noChangeAspect="1"/>
          </p:cNvPicPr>
          <p:nvPr/>
        </p:nvPicPr>
        <p:blipFill rotWithShape="1">
          <a:blip r:embed="rId2"/>
          <a:srcRect l="2160" t="12880" r="24551" b="40174"/>
          <a:stretch/>
        </p:blipFill>
        <p:spPr bwMode="auto">
          <a:xfrm>
            <a:off x="171992" y="901274"/>
            <a:ext cx="4311460" cy="2209500"/>
          </a:xfrm>
          <a:prstGeom prst="rect">
            <a:avLst/>
          </a:prstGeom>
          <a:ln>
            <a:noFill/>
          </a:ln>
          <a:extLst>
            <a:ext uri="{53640926-AAD7-44D8-BBD7-CCE9431645EC}">
              <a14:shadowObscured xmlns:a14="http://schemas.microsoft.com/office/drawing/2010/main"/>
            </a:ext>
          </a:extLst>
        </p:spPr>
      </p:pic>
      <p:pic>
        <p:nvPicPr>
          <p:cNvPr id="4" name="Picture 3" descr="A screenshot of a computer&#10;&#10;Description automatically generated">
            <a:extLst>
              <a:ext uri="{FF2B5EF4-FFF2-40B4-BE49-F238E27FC236}">
                <a16:creationId xmlns:a16="http://schemas.microsoft.com/office/drawing/2014/main" id="{16A163C4-560A-277E-C1F7-CC1C024AB40A}"/>
              </a:ext>
            </a:extLst>
          </p:cNvPr>
          <p:cNvPicPr>
            <a:picLocks noChangeAspect="1"/>
          </p:cNvPicPr>
          <p:nvPr/>
        </p:nvPicPr>
        <p:blipFill rotWithShape="1">
          <a:blip r:embed="rId3"/>
          <a:srcRect l="2825" t="12464" r="33526" b="40590"/>
          <a:stretch/>
        </p:blipFill>
        <p:spPr bwMode="auto">
          <a:xfrm>
            <a:off x="4599787" y="851837"/>
            <a:ext cx="3744418" cy="220950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321034A7-56D6-01D0-14AA-4666E72A5CB1}"/>
              </a:ext>
            </a:extLst>
          </p:cNvPr>
          <p:cNvPicPr>
            <a:picLocks noChangeAspect="1"/>
          </p:cNvPicPr>
          <p:nvPr/>
        </p:nvPicPr>
        <p:blipFill rotWithShape="1">
          <a:blip r:embed="rId4"/>
          <a:srcRect t="11425" b="32697"/>
          <a:stretch/>
        </p:blipFill>
        <p:spPr bwMode="auto">
          <a:xfrm>
            <a:off x="1617697" y="3747227"/>
            <a:ext cx="5731510" cy="25622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341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3717-FD42-0894-7380-0199BEC68202}"/>
              </a:ext>
            </a:extLst>
          </p:cNvPr>
          <p:cNvSpPr>
            <a:spLocks noGrp="1"/>
          </p:cNvSpPr>
          <p:nvPr>
            <p:ph type="title"/>
          </p:nvPr>
        </p:nvSpPr>
        <p:spPr/>
        <p:txBody>
          <a:bodyPr>
            <a:normAutofit fontScale="90000"/>
          </a:bodyPr>
          <a:lstStyle/>
          <a:p>
            <a:r>
              <a:rPr lang="en-US" dirty="0">
                <a:latin typeface="Corbel" panose="020B0503020204020204" pitchFamily="34" charset="0"/>
              </a:rPr>
              <a:t>Open Research Area (ORA) for the social sciences</a:t>
            </a:r>
            <a:endParaRPr lang="en-GB" dirty="0">
              <a:latin typeface="Corbel" panose="020B0503020204020204" pitchFamily="34" charset="0"/>
            </a:endParaRPr>
          </a:p>
        </p:txBody>
      </p:sp>
      <p:sp>
        <p:nvSpPr>
          <p:cNvPr id="3" name="Content Placeholder 2">
            <a:extLst>
              <a:ext uri="{FF2B5EF4-FFF2-40B4-BE49-F238E27FC236}">
                <a16:creationId xmlns:a16="http://schemas.microsoft.com/office/drawing/2014/main" id="{2729D816-5BDB-615C-5BF7-78E2EFE20B16}"/>
              </a:ext>
            </a:extLst>
          </p:cNvPr>
          <p:cNvSpPr>
            <a:spLocks noGrp="1"/>
          </p:cNvSpPr>
          <p:nvPr>
            <p:ph idx="1"/>
          </p:nvPr>
        </p:nvSpPr>
        <p:spPr>
          <a:xfrm>
            <a:off x="457200" y="1772816"/>
            <a:ext cx="8229600" cy="4876800"/>
          </a:xfrm>
        </p:spPr>
        <p:txBody>
          <a:bodyPr>
            <a:normAutofit fontScale="85000" lnSpcReduction="10000"/>
          </a:bodyPr>
          <a:lstStyle/>
          <a:p>
            <a:pPr marL="0" indent="0">
              <a:buNone/>
            </a:pPr>
            <a:r>
              <a:rPr lang="en-US" dirty="0">
                <a:latin typeface="Corbel" panose="020B0503020204020204" pitchFamily="34" charset="0"/>
              </a:rPr>
              <a:t>Must involve researchers from ≥ Canada, France, Germany, UK (+ Japan). Other international researchers can be included through inclusion on projects funded by ESRC (UK) and SSHC (Canada); not sure about Fra/Ger.</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Deadline: 14 Nov 2023.  2-3 year projects.</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Applicants can only be involved in one project. </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Budget must respect funding limits (and procedures) set by each of the four national funding agencies (</a:t>
            </a:r>
            <a:r>
              <a:rPr lang="en-US" dirty="0" err="1">
                <a:latin typeface="Corbel" panose="020B0503020204020204" pitchFamily="34" charset="0"/>
              </a:rPr>
              <a:t>eg.</a:t>
            </a:r>
            <a:r>
              <a:rPr lang="en-US" dirty="0">
                <a:latin typeface="Corbel" panose="020B0503020204020204" pitchFamily="34" charset="0"/>
              </a:rPr>
              <a:t> ESRC: £200-600k, at 80% </a:t>
            </a:r>
            <a:r>
              <a:rPr lang="en-US" dirty="0" err="1">
                <a:latin typeface="Corbel" panose="020B0503020204020204" pitchFamily="34" charset="0"/>
              </a:rPr>
              <a:t>FeC</a:t>
            </a:r>
            <a:r>
              <a:rPr lang="en-US" dirty="0">
                <a:latin typeface="Corbel" panose="020B0503020204020204" pitchFamily="34" charset="0"/>
              </a:rPr>
              <a:t>).</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Single proposal, to SSHC (+ applications to national funding agencies).</a:t>
            </a:r>
          </a:p>
          <a:p>
            <a:pPr marL="0" indent="0">
              <a:buNone/>
            </a:pPr>
            <a:endParaRPr lang="en-US" dirty="0">
              <a:latin typeface="Corbel" panose="020B0503020204020204" pitchFamily="34" charset="0"/>
            </a:endParaRPr>
          </a:p>
          <a:p>
            <a:pPr marL="0" indent="0">
              <a:buNone/>
            </a:pPr>
            <a:r>
              <a:rPr lang="en-US" dirty="0">
                <a:latin typeface="Corbel" panose="020B0503020204020204" pitchFamily="34" charset="0"/>
              </a:rPr>
              <a:t>Peer review; responses to reviews (Mar-Apr 2024); commissioning panel (Jun 2024); decision (Sept 2024). Start: 1 Oct 2024 – 31 Mar 2025.</a:t>
            </a:r>
          </a:p>
          <a:p>
            <a:pPr marL="0" indent="0">
              <a:buNone/>
            </a:pPr>
            <a:endParaRPr lang="en-US" dirty="0">
              <a:latin typeface="Corbel" panose="020B0503020204020204" pitchFamily="34" charset="0"/>
            </a:endParaRPr>
          </a:p>
          <a:p>
            <a:pPr marL="355600" indent="-355600">
              <a:buNone/>
            </a:pPr>
            <a:endParaRPr lang="en-GB" dirty="0">
              <a:latin typeface="Corbel" panose="020B0503020204020204" pitchFamily="34" charset="0"/>
            </a:endParaRPr>
          </a:p>
        </p:txBody>
      </p:sp>
      <p:sp>
        <p:nvSpPr>
          <p:cNvPr id="4" name="Slide Number Placeholder 3">
            <a:extLst>
              <a:ext uri="{FF2B5EF4-FFF2-40B4-BE49-F238E27FC236}">
                <a16:creationId xmlns:a16="http://schemas.microsoft.com/office/drawing/2014/main" id="{3465A1B6-1205-9C61-4D54-886001EEB1DE}"/>
              </a:ext>
            </a:extLst>
          </p:cNvPr>
          <p:cNvSpPr>
            <a:spLocks noGrp="1"/>
          </p:cNvSpPr>
          <p:nvPr>
            <p:ph type="sldNum" sz="quarter" idx="12"/>
          </p:nvPr>
        </p:nvSpPr>
        <p:spPr/>
        <p:txBody>
          <a:bodyPr/>
          <a:lstStyle/>
          <a:p>
            <a:fld id="{FF1601D5-26B5-4A86-A12E-94CC9668530C}" type="slidenum">
              <a:rPr lang="en-GB" smtClean="0">
                <a:latin typeface="Corbel" panose="020B0503020204020204" pitchFamily="34" charset="0"/>
              </a:rPr>
              <a:t>3</a:t>
            </a:fld>
            <a:endParaRPr lang="en-GB" dirty="0">
              <a:latin typeface="Corbel" panose="020B0503020204020204" pitchFamily="34" charset="0"/>
            </a:endParaRPr>
          </a:p>
        </p:txBody>
      </p:sp>
    </p:spTree>
    <p:extLst>
      <p:ext uri="{BB962C8B-B14F-4D97-AF65-F5344CB8AC3E}">
        <p14:creationId xmlns:p14="http://schemas.microsoft.com/office/powerpoint/2010/main" val="13395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3717-FD42-0894-7380-0199BEC68202}"/>
              </a:ext>
            </a:extLst>
          </p:cNvPr>
          <p:cNvSpPr>
            <a:spLocks noGrp="1"/>
          </p:cNvSpPr>
          <p:nvPr>
            <p:ph type="title"/>
          </p:nvPr>
        </p:nvSpPr>
        <p:spPr/>
        <p:txBody>
          <a:bodyPr>
            <a:normAutofit fontScale="90000"/>
          </a:bodyPr>
          <a:lstStyle/>
          <a:p>
            <a:r>
              <a:rPr lang="en-US" dirty="0">
                <a:latin typeface="Corbel" panose="020B0503020204020204" pitchFamily="34" charset="0"/>
              </a:rPr>
              <a:t>Trans-Atlantic Partnership (T-AP) call on Democracy, Governance and Trust</a:t>
            </a:r>
            <a:endParaRPr lang="en-GB" dirty="0">
              <a:latin typeface="Corbel" panose="020B0503020204020204" pitchFamily="34" charset="0"/>
            </a:endParaRPr>
          </a:p>
        </p:txBody>
      </p:sp>
      <p:sp>
        <p:nvSpPr>
          <p:cNvPr id="3" name="Content Placeholder 2">
            <a:extLst>
              <a:ext uri="{FF2B5EF4-FFF2-40B4-BE49-F238E27FC236}">
                <a16:creationId xmlns:a16="http://schemas.microsoft.com/office/drawing/2014/main" id="{2729D816-5BDB-615C-5BF7-78E2EFE20B16}"/>
              </a:ext>
            </a:extLst>
          </p:cNvPr>
          <p:cNvSpPr>
            <a:spLocks noGrp="1"/>
          </p:cNvSpPr>
          <p:nvPr>
            <p:ph idx="1"/>
          </p:nvPr>
        </p:nvSpPr>
        <p:spPr>
          <a:xfrm>
            <a:off x="457200" y="1844824"/>
            <a:ext cx="8229600" cy="4876800"/>
          </a:xfrm>
        </p:spPr>
        <p:txBody>
          <a:bodyPr>
            <a:normAutofit/>
          </a:bodyPr>
          <a:lstStyle/>
          <a:p>
            <a:pPr marL="0" indent="0">
              <a:spcBef>
                <a:spcPts val="0"/>
              </a:spcBef>
              <a:buNone/>
            </a:pPr>
            <a:endParaRPr lang="en-GB" sz="1800" kern="100" dirty="0">
              <a:effectLst/>
              <a:latin typeface="Calibri" panose="020F0502020204030204" pitchFamily="34" charset="0"/>
              <a:ea typeface="DengXian" panose="02010600030101010101" pitchFamily="2" charset="-122"/>
              <a:cs typeface="Calibri" panose="020F0502020204030204" pitchFamily="34" charset="0"/>
            </a:endParaRPr>
          </a:p>
          <a:p>
            <a:pPr marL="0" indent="0">
              <a:spcBef>
                <a:spcPts val="0"/>
              </a:spcBef>
              <a:buNone/>
            </a:pPr>
            <a:r>
              <a:rPr lang="en-GB" sz="1800" kern="100" dirty="0">
                <a:effectLst/>
                <a:latin typeface="Calibri" panose="020F0502020204030204" pitchFamily="34" charset="0"/>
                <a:ea typeface="DengXian" panose="02010600030101010101" pitchFamily="2" charset="-122"/>
                <a:cs typeface="Calibri" panose="020F0502020204030204" pitchFamily="34" charset="0"/>
              </a:rPr>
              <a:t>Focused on the challenges of (dis)trust and on policy interventions. Needs to involve working with stakeholders/community groups.</a:t>
            </a:r>
          </a:p>
          <a:p>
            <a:pPr marL="0" indent="0">
              <a:spcBef>
                <a:spcPts val="0"/>
              </a:spcBef>
              <a:buNone/>
            </a:pPr>
            <a:endParaRPr lang="en-GB" sz="1800" kern="100" dirty="0">
              <a:latin typeface="Calibri" panose="020F0502020204030204" pitchFamily="34" charset="0"/>
              <a:ea typeface="DengXian" panose="02010600030101010101" pitchFamily="2" charset="-122"/>
              <a:cs typeface="Calibri" panose="020F0502020204030204" pitchFamily="34" charset="0"/>
            </a:endParaRPr>
          </a:p>
          <a:p>
            <a:pPr marL="0" indent="0">
              <a:spcBef>
                <a:spcPts val="0"/>
              </a:spcBef>
              <a:buNone/>
            </a:pPr>
            <a:r>
              <a:rPr lang="en-GB" sz="1800" kern="100" dirty="0">
                <a:effectLst/>
                <a:latin typeface="Calibri" panose="020F0502020204030204" pitchFamily="34" charset="0"/>
                <a:ea typeface="DengXian" panose="02010600030101010101" pitchFamily="2" charset="-122"/>
                <a:cs typeface="Times New Roman" panose="02020603050405020304" pitchFamily="18" charset="0"/>
              </a:rPr>
              <a:t>“These objectives aim to leverage expertise from SSH, and relevant related disciplines, to tackle prominent challenges facing societies today - making use of theoretical and empirical insights and recognizing the value of co-production and practice fostering initiatives and projects conducive to supporting democratic experimentations and experiences, governance improvements and trust.”</a:t>
            </a:r>
          </a:p>
          <a:p>
            <a:pPr marL="0" indent="0">
              <a:spcBef>
                <a:spcPts val="0"/>
              </a:spcBef>
              <a:buNone/>
            </a:pPr>
            <a:endParaRPr lang="en-GB" sz="1800" kern="100" dirty="0">
              <a:latin typeface="Calibri" panose="020F0502020204030204" pitchFamily="34" charset="0"/>
              <a:ea typeface="DengXian" panose="02010600030101010101" pitchFamily="2" charset="-122"/>
              <a:cs typeface="Times New Roman" panose="02020603050405020304" pitchFamily="18" charset="0"/>
            </a:endParaRPr>
          </a:p>
          <a:p>
            <a:pPr marL="0" indent="0">
              <a:spcBef>
                <a:spcPts val="0"/>
              </a:spcBef>
              <a:buNone/>
            </a:pPr>
            <a:r>
              <a:rPr lang="en-GB" sz="1800" kern="100" dirty="0">
                <a:effectLst/>
                <a:latin typeface="Calibri" panose="020F0502020204030204" pitchFamily="34" charset="0"/>
                <a:ea typeface="DengXian" panose="02010600030101010101" pitchFamily="2" charset="-122"/>
                <a:cs typeface="Times New Roman" panose="02020603050405020304" pitchFamily="18" charset="0"/>
              </a:rPr>
              <a:t>Call focuses on nine cross-cutting themes: 1. Concepts, understandings, and models of democracy, governance and trust 2. Education 3. Media, information, and communication 4. Economies and economic systems 5. Identities, discrimination, marginalization, and inequalities 6. Ecosystems and environments 7. Epistemologies, knowledge, and expertise 8. History and culture 9. Power, authority, and conflict.</a:t>
            </a:r>
            <a:endParaRPr lang="en-GB" dirty="0">
              <a:latin typeface="Corbel" panose="020B0503020204020204" pitchFamily="34" charset="0"/>
            </a:endParaRPr>
          </a:p>
        </p:txBody>
      </p:sp>
      <p:sp>
        <p:nvSpPr>
          <p:cNvPr id="4" name="Slide Number Placeholder 3">
            <a:extLst>
              <a:ext uri="{FF2B5EF4-FFF2-40B4-BE49-F238E27FC236}">
                <a16:creationId xmlns:a16="http://schemas.microsoft.com/office/drawing/2014/main" id="{3465A1B6-1205-9C61-4D54-886001EEB1DE}"/>
              </a:ext>
            </a:extLst>
          </p:cNvPr>
          <p:cNvSpPr>
            <a:spLocks noGrp="1"/>
          </p:cNvSpPr>
          <p:nvPr>
            <p:ph type="sldNum" sz="quarter" idx="12"/>
          </p:nvPr>
        </p:nvSpPr>
        <p:spPr/>
        <p:txBody>
          <a:bodyPr/>
          <a:lstStyle/>
          <a:p>
            <a:fld id="{FF1601D5-26B5-4A86-A12E-94CC9668530C}" type="slidenum">
              <a:rPr lang="en-GB" smtClean="0">
                <a:latin typeface="Corbel" panose="020B0503020204020204" pitchFamily="34" charset="0"/>
              </a:rPr>
              <a:t>4</a:t>
            </a:fld>
            <a:endParaRPr lang="en-GB" dirty="0">
              <a:latin typeface="Corbel" panose="020B0503020204020204" pitchFamily="34" charset="0"/>
            </a:endParaRPr>
          </a:p>
        </p:txBody>
      </p:sp>
    </p:spTree>
    <p:extLst>
      <p:ext uri="{BB962C8B-B14F-4D97-AF65-F5344CB8AC3E}">
        <p14:creationId xmlns:p14="http://schemas.microsoft.com/office/powerpoint/2010/main" val="3861389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E3717-FD42-0894-7380-0199BEC68202}"/>
              </a:ext>
            </a:extLst>
          </p:cNvPr>
          <p:cNvSpPr>
            <a:spLocks noGrp="1"/>
          </p:cNvSpPr>
          <p:nvPr>
            <p:ph type="title"/>
          </p:nvPr>
        </p:nvSpPr>
        <p:spPr/>
        <p:txBody>
          <a:bodyPr>
            <a:normAutofit fontScale="90000"/>
          </a:bodyPr>
          <a:lstStyle/>
          <a:p>
            <a:r>
              <a:rPr lang="en-US" dirty="0">
                <a:latin typeface="Corbel" panose="020B0503020204020204" pitchFamily="34" charset="0"/>
              </a:rPr>
              <a:t>Trans-Atlantic Partnership (T-AP) call on Democracy, Governance and Trust</a:t>
            </a:r>
            <a:endParaRPr lang="en-GB" dirty="0">
              <a:latin typeface="Corbel" panose="020B0503020204020204" pitchFamily="34" charset="0"/>
            </a:endParaRPr>
          </a:p>
        </p:txBody>
      </p:sp>
      <p:sp>
        <p:nvSpPr>
          <p:cNvPr id="3" name="Content Placeholder 2">
            <a:extLst>
              <a:ext uri="{FF2B5EF4-FFF2-40B4-BE49-F238E27FC236}">
                <a16:creationId xmlns:a16="http://schemas.microsoft.com/office/drawing/2014/main" id="{2729D816-5BDB-615C-5BF7-78E2EFE20B16}"/>
              </a:ext>
            </a:extLst>
          </p:cNvPr>
          <p:cNvSpPr>
            <a:spLocks noGrp="1"/>
          </p:cNvSpPr>
          <p:nvPr>
            <p:ph idx="1"/>
          </p:nvPr>
        </p:nvSpPr>
        <p:spPr>
          <a:xfrm>
            <a:off x="457200" y="1844824"/>
            <a:ext cx="8229600" cy="4876800"/>
          </a:xfrm>
        </p:spPr>
        <p:txBody>
          <a:bodyPr>
            <a:noAutofit/>
          </a:bodyPr>
          <a:lstStyle/>
          <a:p>
            <a:pPr marL="0" indent="0">
              <a:spcBef>
                <a:spcPts val="0"/>
              </a:spcBef>
              <a:buNone/>
            </a:pPr>
            <a:endParaRPr lang="en-GB"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spcBef>
                <a:spcPts val="0"/>
              </a:spcBef>
              <a:buNone/>
            </a:pP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Projects must involve investigators from </a:t>
            </a:r>
            <a:r>
              <a:rPr lang="en-GB" sz="2000" kern="100" dirty="0">
                <a:effectLst/>
                <a:latin typeface="Calibri" panose="020F0502020204030204" pitchFamily="34" charset="0"/>
                <a:ea typeface="DengXian" panose="02010600030101010101" pitchFamily="2" charset="-122"/>
                <a:cs typeface="Calibri" panose="020F0502020204030204" pitchFamily="34" charset="0"/>
              </a:rPr>
              <a:t>≥</a:t>
            </a: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3 countries from both sides of Atlantic. Funding agencies include: Brazil, Croatia, Poland and South Africa.</a:t>
            </a:r>
            <a:br>
              <a:rPr lang="en-GB" sz="2000" kern="100" dirty="0">
                <a:effectLst/>
                <a:latin typeface="Calibri" panose="020F0502020204030204" pitchFamily="34" charset="0"/>
                <a:ea typeface="DengXian" panose="02010600030101010101" pitchFamily="2" charset="-122"/>
                <a:cs typeface="Times New Roman" panose="02020603050405020304" pitchFamily="18" charset="0"/>
              </a:rPr>
            </a:br>
            <a:r>
              <a:rPr lang="en-US" sz="2000" dirty="0">
                <a:latin typeface="Corbel" panose="020B0503020204020204" pitchFamily="34" charset="0"/>
              </a:rPr>
              <a:t>Other international researchers can be included through inclusion on projects funded by national agencies.</a:t>
            </a:r>
            <a:endParaRPr lang="en-GB"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spcBef>
                <a:spcPts val="0"/>
              </a:spcBef>
              <a:buNone/>
            </a:pPr>
            <a:endParaRPr lang="en-GB"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spcBef>
                <a:spcPts val="0"/>
              </a:spcBef>
              <a:buNone/>
            </a:pPr>
            <a:r>
              <a:rPr lang="en-GB" sz="2000" kern="100" dirty="0">
                <a:effectLst/>
                <a:latin typeface="Calibri" panose="020F0502020204030204" pitchFamily="34" charset="0"/>
                <a:ea typeface="DengXian" panose="02010600030101010101" pitchFamily="2" charset="-122"/>
                <a:cs typeface="Times New Roman" panose="02020603050405020304" pitchFamily="18" charset="0"/>
              </a:rPr>
              <a:t>Applicants can only be involved in one project.</a:t>
            </a:r>
          </a:p>
          <a:p>
            <a:pPr marL="0" indent="0">
              <a:spcBef>
                <a:spcPts val="0"/>
              </a:spcBef>
              <a:buNone/>
            </a:pPr>
            <a:endParaRPr lang="en-GB" sz="2000" kern="100" dirty="0">
              <a:effectLst/>
              <a:latin typeface="Calibri" panose="020F0502020204030204" pitchFamily="34" charset="0"/>
              <a:ea typeface="DengXian" panose="02010600030101010101" pitchFamily="2" charset="-122"/>
              <a:cs typeface="Calibri" panose="020F0502020204030204" pitchFamily="34" charset="0"/>
            </a:endParaRPr>
          </a:p>
          <a:p>
            <a:pPr marL="0" indent="0">
              <a:spcBef>
                <a:spcPts val="0"/>
              </a:spcBef>
              <a:buNone/>
            </a:pPr>
            <a:r>
              <a:rPr lang="en-GB" sz="2000" kern="100" dirty="0">
                <a:effectLst/>
                <a:latin typeface="Calibri" panose="020F0502020204030204" pitchFamily="34" charset="0"/>
                <a:ea typeface="DengXian" panose="02010600030101010101" pitchFamily="2" charset="-122"/>
                <a:cs typeface="Calibri" panose="020F0502020204030204" pitchFamily="34" charset="0"/>
              </a:rPr>
              <a:t>Deadlines: notice of intent to submit (15 Sept 2023), deadline (6 Nov 2023). 2-3 year projects.</a:t>
            </a:r>
            <a:endParaRPr lang="en-GB"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spcBef>
                <a:spcPts val="0"/>
              </a:spcBef>
              <a:buNone/>
            </a:pPr>
            <a:endParaRPr lang="en-GB" sz="2000" kern="100" dirty="0">
              <a:effectLst/>
              <a:latin typeface="Calibri" panose="020F0502020204030204" pitchFamily="34" charset="0"/>
              <a:ea typeface="DengXian" panose="02010600030101010101" pitchFamily="2" charset="-122"/>
              <a:cs typeface="Calibri" panose="020F0502020204030204" pitchFamily="34" charset="0"/>
            </a:endParaRPr>
          </a:p>
          <a:p>
            <a:pPr marL="0" indent="0">
              <a:spcBef>
                <a:spcPts val="0"/>
              </a:spcBef>
              <a:buNone/>
            </a:pPr>
            <a:r>
              <a:rPr lang="en-GB" sz="2000" kern="100" dirty="0">
                <a:effectLst/>
                <a:latin typeface="Calibri" panose="020F0502020204030204" pitchFamily="34" charset="0"/>
                <a:ea typeface="DengXian" panose="02010600030101010101" pitchFamily="2" charset="-122"/>
                <a:cs typeface="Calibri" panose="020F0502020204030204" pitchFamily="34" charset="0"/>
              </a:rPr>
              <a:t>Max funding limits of national agencies (</a:t>
            </a:r>
            <a:r>
              <a:rPr lang="en-GB" sz="2000" kern="100" dirty="0" err="1">
                <a:effectLst/>
                <a:latin typeface="Calibri" panose="020F0502020204030204" pitchFamily="34" charset="0"/>
                <a:ea typeface="DengXian" panose="02010600030101010101" pitchFamily="2" charset="-122"/>
                <a:cs typeface="Calibri" panose="020F0502020204030204" pitchFamily="34" charset="0"/>
              </a:rPr>
              <a:t>eg.</a:t>
            </a:r>
            <a:r>
              <a:rPr lang="en-GB" sz="2000" kern="100" dirty="0">
                <a:effectLst/>
                <a:latin typeface="Calibri" panose="020F0502020204030204" pitchFamily="34" charset="0"/>
                <a:ea typeface="DengXian" panose="02010600030101010101" pitchFamily="2" charset="-122"/>
                <a:cs typeface="Calibri" panose="020F0502020204030204" pitchFamily="34" charset="0"/>
              </a:rPr>
              <a:t> ESRC: £300-400k).</a:t>
            </a:r>
            <a:endParaRPr lang="en-GB" sz="2000" kern="1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spcBef>
                <a:spcPts val="0"/>
              </a:spcBef>
              <a:buNone/>
            </a:pPr>
            <a:endParaRPr lang="en-GB" sz="2000" kern="100" dirty="0">
              <a:effectLst/>
              <a:latin typeface="Calibri" panose="020F0502020204030204" pitchFamily="34" charset="0"/>
              <a:ea typeface="DengXian" panose="02010600030101010101" pitchFamily="2" charset="-122"/>
              <a:cs typeface="Calibri" panose="020F0502020204030204" pitchFamily="34" charset="0"/>
            </a:endParaRPr>
          </a:p>
          <a:p>
            <a:pPr marL="0" indent="0">
              <a:spcBef>
                <a:spcPts val="0"/>
              </a:spcBef>
              <a:buNone/>
            </a:pPr>
            <a:r>
              <a:rPr lang="en-GB" sz="2000" kern="100" dirty="0">
                <a:effectLst/>
                <a:latin typeface="Calibri" panose="020F0502020204030204" pitchFamily="34" charset="0"/>
                <a:ea typeface="DengXian" panose="02010600030101010101" pitchFamily="2" charset="-122"/>
                <a:cs typeface="Calibri" panose="020F0502020204030204" pitchFamily="34" charset="0"/>
              </a:rPr>
              <a:t>Peer review; expert panel evaluations (Mar-Jun 2024); decision (Jul-Aug 2024); project start: (Sept 2024). </a:t>
            </a:r>
            <a:endParaRPr lang="en-GB" sz="2000" dirty="0">
              <a:latin typeface="Corbel" panose="020B0503020204020204" pitchFamily="34" charset="0"/>
            </a:endParaRPr>
          </a:p>
        </p:txBody>
      </p:sp>
      <p:sp>
        <p:nvSpPr>
          <p:cNvPr id="4" name="Slide Number Placeholder 3">
            <a:extLst>
              <a:ext uri="{FF2B5EF4-FFF2-40B4-BE49-F238E27FC236}">
                <a16:creationId xmlns:a16="http://schemas.microsoft.com/office/drawing/2014/main" id="{3465A1B6-1205-9C61-4D54-886001EEB1DE}"/>
              </a:ext>
            </a:extLst>
          </p:cNvPr>
          <p:cNvSpPr>
            <a:spLocks noGrp="1"/>
          </p:cNvSpPr>
          <p:nvPr>
            <p:ph type="sldNum" sz="quarter" idx="12"/>
          </p:nvPr>
        </p:nvSpPr>
        <p:spPr/>
        <p:txBody>
          <a:bodyPr/>
          <a:lstStyle/>
          <a:p>
            <a:fld id="{FF1601D5-26B5-4A86-A12E-94CC9668530C}" type="slidenum">
              <a:rPr lang="en-GB" smtClean="0">
                <a:latin typeface="Corbel" panose="020B0503020204020204" pitchFamily="34" charset="0"/>
              </a:rPr>
              <a:t>5</a:t>
            </a:fld>
            <a:endParaRPr lang="en-GB" dirty="0">
              <a:latin typeface="Corbel" panose="020B0503020204020204" pitchFamily="34" charset="0"/>
            </a:endParaRPr>
          </a:p>
        </p:txBody>
      </p:sp>
    </p:spTree>
    <p:extLst>
      <p:ext uri="{BB962C8B-B14F-4D97-AF65-F5344CB8AC3E}">
        <p14:creationId xmlns:p14="http://schemas.microsoft.com/office/powerpoint/2010/main" val="1838641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FE2E-B578-9373-03D0-63E8A8611191}"/>
              </a:ext>
            </a:extLst>
          </p:cNvPr>
          <p:cNvSpPr>
            <a:spLocks noGrp="1"/>
          </p:cNvSpPr>
          <p:nvPr>
            <p:ph type="title"/>
          </p:nvPr>
        </p:nvSpPr>
        <p:spPr/>
        <p:txBody>
          <a:bodyPr>
            <a:normAutofit fontScale="90000"/>
          </a:bodyPr>
          <a:lstStyle/>
          <a:p>
            <a:r>
              <a:rPr lang="en-US" dirty="0">
                <a:latin typeface="Corbel" panose="020B0503020204020204" pitchFamily="34" charset="0"/>
              </a:rPr>
              <a:t>HORIZON: Past, present and future of democracies (CL2-2024-DEMOCRACY-01) </a:t>
            </a:r>
            <a:endParaRPr lang="en-GB" dirty="0">
              <a:latin typeface="Corbel" panose="020B0503020204020204" pitchFamily="34" charset="0"/>
            </a:endParaRPr>
          </a:p>
        </p:txBody>
      </p:sp>
      <p:sp>
        <p:nvSpPr>
          <p:cNvPr id="3" name="Content Placeholder 2">
            <a:extLst>
              <a:ext uri="{FF2B5EF4-FFF2-40B4-BE49-F238E27FC236}">
                <a16:creationId xmlns:a16="http://schemas.microsoft.com/office/drawing/2014/main" id="{2FDD4F97-4663-715F-7821-E6B5573C9F81}"/>
              </a:ext>
            </a:extLst>
          </p:cNvPr>
          <p:cNvSpPr>
            <a:spLocks noGrp="1"/>
          </p:cNvSpPr>
          <p:nvPr>
            <p:ph idx="1"/>
          </p:nvPr>
        </p:nvSpPr>
        <p:spPr>
          <a:xfrm>
            <a:off x="446660" y="1844824"/>
            <a:ext cx="8229600" cy="4876800"/>
          </a:xfrm>
        </p:spPr>
        <p:txBody>
          <a:bodyPr>
            <a:normAutofit fontScale="70000" lnSpcReduction="20000"/>
          </a:bodyPr>
          <a:lstStyle/>
          <a:p>
            <a:pPr marL="0" indent="0">
              <a:buNone/>
            </a:pPr>
            <a:r>
              <a:rPr lang="en-US" dirty="0">
                <a:latin typeface="Corbel" panose="020B0503020204020204" pitchFamily="34" charset="0"/>
              </a:rPr>
              <a:t> Call opens: 3 Oct 2023; deadline: 7 Feb 2024</a:t>
            </a:r>
          </a:p>
          <a:p>
            <a:pPr marL="0" indent="0">
              <a:buNone/>
            </a:pPr>
            <a:endParaRPr lang="en-US" dirty="0">
              <a:latin typeface="Corbel" panose="020B0503020204020204" pitchFamily="34" charset="0"/>
            </a:endParaRPr>
          </a:p>
          <a:p>
            <a:pPr marL="0" indent="0">
              <a:buNone/>
            </a:pPr>
            <a:r>
              <a:rPr lang="en-US" i="1" dirty="0">
                <a:latin typeface="Corbel" panose="020B0503020204020204" pitchFamily="34" charset="0"/>
              </a:rPr>
              <a:t>The interrelation between social, cultural and political identities, as well as the sense of belonging, and democracies </a:t>
            </a:r>
            <a:r>
              <a:rPr lang="en-US" dirty="0">
                <a:latin typeface="Corbel" panose="020B0503020204020204" pitchFamily="34" charset="0"/>
              </a:rPr>
              <a:t>(Democracy 04)</a:t>
            </a:r>
          </a:p>
          <a:p>
            <a:pPr marL="0" indent="0">
              <a:buNone/>
            </a:pPr>
            <a:r>
              <a:rPr lang="en-US" dirty="0">
                <a:latin typeface="Corbel" panose="020B0503020204020204" pitchFamily="34" charset="0"/>
              </a:rPr>
              <a:t>“proposals should help further investigate the way that democracy and its key tenets such as political representation, participation or trust are interrelated to social, cultural, and political identities”</a:t>
            </a:r>
          </a:p>
          <a:p>
            <a:pPr marL="0" indent="0">
              <a:buNone/>
            </a:pPr>
            <a:endParaRPr lang="en-US" dirty="0">
              <a:latin typeface="Corbel" panose="020B0503020204020204" pitchFamily="34" charset="0"/>
            </a:endParaRPr>
          </a:p>
          <a:p>
            <a:pPr marL="0" indent="0">
              <a:buNone/>
            </a:pPr>
            <a:r>
              <a:rPr lang="en-US" i="1" dirty="0">
                <a:latin typeface="Corbel" panose="020B0503020204020204" pitchFamily="34" charset="0"/>
              </a:rPr>
              <a:t>The role and functioning of public administrations in democratic systems </a:t>
            </a:r>
            <a:r>
              <a:rPr lang="en-US" dirty="0">
                <a:latin typeface="Corbel" panose="020B0503020204020204" pitchFamily="34" charset="0"/>
              </a:rPr>
              <a:t>(Democracy 09)</a:t>
            </a:r>
          </a:p>
          <a:p>
            <a:pPr marL="0" indent="0">
              <a:buNone/>
            </a:pPr>
            <a:r>
              <a:rPr lang="en-US" dirty="0">
                <a:latin typeface="Corbel" panose="020B0503020204020204" pitchFamily="34" charset="0"/>
              </a:rPr>
              <a:t>“particular attention should be paid to the role and functioning of public institutions in democratic systems, their role in fostering democratic, economic and social stability, and in reforming public management and institutions in ways that enhance citizens’ trust in government and active participation in public affairs”</a:t>
            </a:r>
          </a:p>
          <a:p>
            <a:pPr marL="0" indent="0">
              <a:buNone/>
            </a:pPr>
            <a:endParaRPr lang="en-US" dirty="0">
              <a:latin typeface="Corbel" panose="020B0503020204020204" pitchFamily="34" charset="0"/>
            </a:endParaRPr>
          </a:p>
          <a:p>
            <a:pPr marL="0" indent="0">
              <a:buNone/>
            </a:pPr>
            <a:r>
              <a:rPr lang="en-US" i="1" dirty="0">
                <a:latin typeface="Corbel" panose="020B0503020204020204" pitchFamily="34" charset="0"/>
              </a:rPr>
              <a:t>Future scenarios and young visions for European democracy 2040</a:t>
            </a:r>
            <a:r>
              <a:rPr lang="en-US" dirty="0">
                <a:latin typeface="Corbel" panose="020B0503020204020204" pitchFamily="34" charset="0"/>
              </a:rPr>
              <a:t> (Democracy 11)</a:t>
            </a:r>
            <a:endParaRPr lang="en-US" i="1" dirty="0">
              <a:latin typeface="Corbel" panose="020B0503020204020204" pitchFamily="34" charset="0"/>
            </a:endParaRPr>
          </a:p>
          <a:p>
            <a:pPr marL="0" indent="0">
              <a:buNone/>
            </a:pPr>
            <a:r>
              <a:rPr lang="en-US" dirty="0">
                <a:latin typeface="Corbel" panose="020B0503020204020204" pitchFamily="34" charset="0"/>
              </a:rPr>
              <a:t>“investigate the future of democracy and its instruments, and will also explore the views of political institutions such as national parliaments and the European Institutions, and those of </a:t>
            </a:r>
            <a:r>
              <a:rPr lang="en-US" dirty="0" err="1">
                <a:latin typeface="Corbel" panose="020B0503020204020204" pitchFamily="34" charset="0"/>
              </a:rPr>
              <a:t>organised</a:t>
            </a:r>
            <a:r>
              <a:rPr lang="en-US" dirty="0">
                <a:latin typeface="Corbel" panose="020B0503020204020204" pitchFamily="34" charset="0"/>
              </a:rPr>
              <a:t> civil society actors as regards their visions for the future, emerging trends such as e.g. participatory and deliberative democracy models that better serve the public good, build trust between governments and citizens, and deepen democracy at large.”</a:t>
            </a:r>
            <a:endParaRPr lang="en-GB" dirty="0">
              <a:latin typeface="Corbel" panose="020B0503020204020204" pitchFamily="34" charset="0"/>
            </a:endParaRPr>
          </a:p>
        </p:txBody>
      </p:sp>
      <p:sp>
        <p:nvSpPr>
          <p:cNvPr id="4" name="Slide Number Placeholder 3">
            <a:extLst>
              <a:ext uri="{FF2B5EF4-FFF2-40B4-BE49-F238E27FC236}">
                <a16:creationId xmlns:a16="http://schemas.microsoft.com/office/drawing/2014/main" id="{FFD0882F-8F1E-1864-4BF2-525384D922CE}"/>
              </a:ext>
            </a:extLst>
          </p:cNvPr>
          <p:cNvSpPr>
            <a:spLocks noGrp="1"/>
          </p:cNvSpPr>
          <p:nvPr>
            <p:ph type="sldNum" sz="quarter" idx="12"/>
          </p:nvPr>
        </p:nvSpPr>
        <p:spPr/>
        <p:txBody>
          <a:bodyPr/>
          <a:lstStyle/>
          <a:p>
            <a:fld id="{FF1601D5-26B5-4A86-A12E-94CC9668530C}" type="slidenum">
              <a:rPr lang="en-GB" smtClean="0"/>
              <a:t>6</a:t>
            </a:fld>
            <a:endParaRPr lang="en-GB"/>
          </a:p>
        </p:txBody>
      </p:sp>
    </p:spTree>
    <p:extLst>
      <p:ext uri="{BB962C8B-B14F-4D97-AF65-F5344CB8AC3E}">
        <p14:creationId xmlns:p14="http://schemas.microsoft.com/office/powerpoint/2010/main" val="2123744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601</TotalTime>
  <Words>678</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Clarity</vt:lpstr>
      <vt:lpstr>Funding opportunities</vt:lpstr>
      <vt:lpstr>PowerPoint Presentation</vt:lpstr>
      <vt:lpstr>Open Research Area (ORA) for the social sciences</vt:lpstr>
      <vt:lpstr>Trans-Atlantic Partnership (T-AP) call on Democracy, Governance and Trust</vt:lpstr>
      <vt:lpstr>Trans-Atlantic Partnership (T-AP) call on Democracy, Governance and Trust</vt:lpstr>
      <vt:lpstr>HORIZON: Past, present and future of democracies (CL2-2024-DEMOCRACY-01) </vt:lpstr>
    </vt:vector>
  </TitlesOfParts>
  <Company>Dell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B.J.Seyd@kent.ac.uk</dc:creator>
  <cp:lastModifiedBy>Ben Seyd</cp:lastModifiedBy>
  <cp:revision>32</cp:revision>
  <dcterms:created xsi:type="dcterms:W3CDTF">2020-10-15T10:46:49Z</dcterms:created>
  <dcterms:modified xsi:type="dcterms:W3CDTF">2023-07-04T08:23:21Z</dcterms:modified>
</cp:coreProperties>
</file>