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99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CBCE-E0A0-474B-9744-5B76DA60E7EE}" type="datetime1">
              <a:rPr lang="en-GB" smtClean="0"/>
              <a:pPr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18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B79A-2D4F-4A4C-BDD8-6B08C2DF5124}" type="datetime1">
              <a:rPr lang="en-GB" smtClean="0"/>
              <a:pPr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72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2CCC2-B547-4C51-8561-2F3BF851E3F2}" type="datetime1">
              <a:rPr lang="en-GB" smtClean="0"/>
              <a:pPr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A9D6-642B-4A9B-A9A3-5CB630A62BC2}" type="datetime1">
              <a:rPr lang="en-GB" smtClean="0"/>
              <a:pPr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34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AC1A-7A51-4D04-9072-836471F6162A}" type="datetime1">
              <a:rPr lang="en-GB" smtClean="0"/>
              <a:pPr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670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025E-F65E-4630-A236-618C58880944}" type="datetime1">
              <a:rPr lang="en-GB" smtClean="0"/>
              <a:pPr/>
              <a:t>04/07/2023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61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1A98-13F8-4B19-BD1B-8357E8473FF6}" type="datetime1">
              <a:rPr lang="en-GB" smtClean="0"/>
              <a:pPr/>
              <a:t>04/07/2023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77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B035-8197-4C72-8029-DEF2922D36E8}" type="datetime1">
              <a:rPr lang="en-GB" smtClean="0"/>
              <a:pPr/>
              <a:t>04/07/2023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87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C7E3-4013-40B5-B3F6-3E6108E091A1}" type="datetime1">
              <a:rPr lang="en-GB" smtClean="0"/>
              <a:pPr/>
              <a:t>04/07/2023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9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97A3-9847-428F-8394-F05FB3D88FB5}" type="datetime1">
              <a:rPr lang="en-GB" smtClean="0"/>
              <a:pPr/>
              <a:t>04/07/2023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38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8912-15C6-4AAE-BCCE-A92171142AA2}" type="datetime1">
              <a:rPr lang="en-GB" smtClean="0"/>
              <a:pPr/>
              <a:t>04/07/2023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46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E4D93FE-F749-415F-A8DD-F987B8328122}" type="datetime1">
              <a:rPr lang="en-GB" smtClean="0"/>
              <a:pPr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8A9CCD3-4EAA-4663-95BF-2525A9ED56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1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cteu.org/" TargetMode="External"/><Relationship Id="rId7" Type="http://schemas.openxmlformats.org/officeDocument/2006/relationships/hyperlink" Target="https://trustgov.net/" TargetMode="External"/><Relationship Id="rId2" Type="http://schemas.openxmlformats.org/officeDocument/2006/relationships/hyperlink" Target="https://www.truedem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eritia-trust.eu/" TargetMode="External"/><Relationship Id="rId5" Type="http://schemas.openxmlformats.org/officeDocument/2006/relationships/hyperlink" Target="https://www.tigre-project.eu/" TargetMode="External"/><Relationship Id="rId4" Type="http://schemas.openxmlformats.org/officeDocument/2006/relationships/hyperlink" Target="https://entrust-project.e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/>
              <a:t>New Directions in Political Trust Research</a:t>
            </a:r>
            <a:endParaRPr lang="en-GB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766520" cy="1752600"/>
          </a:xfrm>
        </p:spPr>
        <p:txBody>
          <a:bodyPr/>
          <a:lstStyle/>
          <a:p>
            <a:r>
              <a:rPr lang="en-GB" dirty="0"/>
              <a:t>Organisers: Marlene </a:t>
            </a:r>
            <a:r>
              <a:rPr lang="en-GB" dirty="0" err="1"/>
              <a:t>Mauk</a:t>
            </a:r>
            <a:r>
              <a:rPr lang="en-GB" dirty="0"/>
              <a:t> (GESIS) Ben Seyd (Kent)</a:t>
            </a:r>
          </a:p>
        </p:txBody>
      </p:sp>
    </p:spTree>
    <p:extLst>
      <p:ext uri="{BB962C8B-B14F-4D97-AF65-F5344CB8AC3E}">
        <p14:creationId xmlns:p14="http://schemas.microsoft.com/office/powerpoint/2010/main" val="51140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D071C-4177-6EEE-22E8-7A8D7C9C9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A6B8500-DF70-D44F-9787-C8A61223D7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068222"/>
              </p:ext>
            </p:extLst>
          </p:nvPr>
        </p:nvGraphicFramePr>
        <p:xfrm>
          <a:off x="683568" y="1709928"/>
          <a:ext cx="8003232" cy="478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393628254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7488506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Paul Bauer, Mannheim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Eri </a:t>
                      </a:r>
                      <a:r>
                        <a:rPr lang="en-GB" sz="1400" dirty="0" err="1"/>
                        <a:t>Bertsou</a:t>
                      </a:r>
                      <a:r>
                        <a:rPr lang="en-GB" sz="1400" dirty="0"/>
                        <a:t>, St Gallen</a:t>
                      </a:r>
                      <a:br>
                        <a:rPr lang="en-GB" sz="1400" dirty="0"/>
                      </a:br>
                      <a:r>
                        <a:rPr lang="en-GB" sz="1400" dirty="0" err="1"/>
                        <a:t>Lisanne</a:t>
                      </a:r>
                      <a:r>
                        <a:rPr lang="en-GB" sz="1400" dirty="0"/>
                        <a:t> de Blok, Utrecht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Henrik Christensen, Abo </a:t>
                      </a:r>
                      <a:r>
                        <a:rPr lang="en-GB" sz="1400" dirty="0" err="1"/>
                        <a:t>Akademi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Daniel Devine, Southampton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Erika van </a:t>
                      </a:r>
                      <a:r>
                        <a:rPr lang="en-GB" sz="1400" dirty="0" err="1"/>
                        <a:t>Elsas</a:t>
                      </a:r>
                      <a:r>
                        <a:rPr lang="en-GB" sz="1400" dirty="0"/>
                        <a:t>, Nijmegen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Malcolm Fairbrother, Umea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Joseph A Hamm, Michigan State</a:t>
                      </a:r>
                      <a:br>
                        <a:rPr lang="en-GB" sz="1400" dirty="0"/>
                      </a:br>
                      <a:r>
                        <a:rPr lang="en-GB" sz="1400" dirty="0" err="1"/>
                        <a:t>Carolien</a:t>
                      </a:r>
                      <a:r>
                        <a:rPr lang="en-GB" sz="1400" dirty="0"/>
                        <a:t> van Ham, Radboud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Marc </a:t>
                      </a:r>
                      <a:r>
                        <a:rPr lang="en-GB" sz="1400" dirty="0" err="1"/>
                        <a:t>Hooghe</a:t>
                      </a:r>
                      <a:r>
                        <a:rPr lang="en-GB" sz="1400" dirty="0"/>
                        <a:t>, Leuven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Will Jennings, Southampton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Anna Kern, Ghent</a:t>
                      </a:r>
                      <a:br>
                        <a:rPr lang="en-GB" sz="1400" dirty="0"/>
                      </a:br>
                      <a:r>
                        <a:rPr lang="en-GB" sz="1400" dirty="0" err="1"/>
                        <a:t>Staffan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Kumlin</a:t>
                      </a:r>
                      <a:r>
                        <a:rPr lang="en-GB" sz="1400" dirty="0"/>
                        <a:t>, Oslo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Camille </a:t>
                      </a:r>
                      <a:r>
                        <a:rPr lang="en-GB" sz="1400" dirty="0" err="1"/>
                        <a:t>Landesvatter</a:t>
                      </a:r>
                      <a:r>
                        <a:rPr lang="en-GB" sz="1400" dirty="0"/>
                        <a:t>, Mannheim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Marlene </a:t>
                      </a:r>
                      <a:r>
                        <a:rPr lang="en-GB" sz="1400" dirty="0" err="1"/>
                        <a:t>Mauk</a:t>
                      </a:r>
                      <a:r>
                        <a:rPr lang="en-GB" sz="1400" dirty="0"/>
                        <a:t> , GESIS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Anna </a:t>
                      </a:r>
                      <a:r>
                        <a:rPr lang="en-GB" sz="1400" dirty="0" err="1"/>
                        <a:t>Ruelens</a:t>
                      </a:r>
                      <a:r>
                        <a:rPr lang="en-GB" sz="1400" dirty="0"/>
                        <a:t>, Leuven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Christian </a:t>
                      </a:r>
                      <a:r>
                        <a:rPr lang="en-GB" sz="1400" dirty="0" err="1"/>
                        <a:t>Schnaudt</a:t>
                      </a:r>
                      <a:r>
                        <a:rPr lang="en-GB" sz="1400" dirty="0"/>
                        <a:t>, Mannheim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Ben Seyd, Kent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Eva-Maria </a:t>
                      </a:r>
                      <a:r>
                        <a:rPr lang="en-GB" sz="1400" dirty="0" err="1"/>
                        <a:t>Trüdinger</a:t>
                      </a:r>
                      <a:r>
                        <a:rPr lang="en-GB" sz="1400" dirty="0"/>
                        <a:t>, Stuttgart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Viktor </a:t>
                      </a:r>
                      <a:r>
                        <a:rPr lang="en-GB" sz="1400" dirty="0" err="1"/>
                        <a:t>Valgarðsson</a:t>
                      </a:r>
                      <a:r>
                        <a:rPr lang="en-GB" sz="1400" dirty="0"/>
                        <a:t>, Southampton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James Weinberg, Sheffield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Sonja </a:t>
                      </a:r>
                      <a:r>
                        <a:rPr lang="en-GB" sz="1400" dirty="0" err="1"/>
                        <a:t>Zmerli</a:t>
                      </a:r>
                      <a:r>
                        <a:rPr lang="en-GB" sz="1400" dirty="0"/>
                        <a:t>, Grenoble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Will Jennings, Southampton</a:t>
                      </a:r>
                    </a:p>
                    <a:p>
                      <a:r>
                        <a:rPr lang="en-US" sz="1400" dirty="0"/>
                        <a:t>Elina </a:t>
                      </a:r>
                      <a:r>
                        <a:rPr lang="en-US" sz="1400" dirty="0" err="1"/>
                        <a:t>Kestilä</a:t>
                      </a:r>
                      <a:r>
                        <a:rPr lang="en-US" sz="1400" dirty="0"/>
                        <a:t>-Kekkonen, Tampere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Jonas Linde, Bergen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Sergio Martini, Trento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Tom van der Meer, Amsterdam</a:t>
                      </a:r>
                      <a:br>
                        <a:rPr lang="nl-NL" sz="1400" dirty="0"/>
                      </a:br>
                      <a:r>
                        <a:rPr lang="nl-NL" sz="1400" dirty="0"/>
                        <a:t>Mario Quaranta, Trento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Mariano Torcal, Barcelona</a:t>
                      </a:r>
                      <a:endParaRPr lang="en-GB" sz="1400" dirty="0"/>
                    </a:p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23291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BB28E-C27F-BE61-A9DE-8FE5739D3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1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trust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685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TRUEDEM: Trust in European Democracies </a:t>
            </a:r>
            <a:r>
              <a:rPr lang="en-US" sz="1800" dirty="0">
                <a:hlinkClick r:id="rId2"/>
              </a:rPr>
              <a:t>https://www.truedem.eu/</a:t>
            </a:r>
            <a:endParaRPr lang="en-US" sz="1800" dirty="0"/>
          </a:p>
          <a:p>
            <a:pPr marL="269875" indent="-269875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sz="1600" dirty="0"/>
              <a:t>PIs: Christian </a:t>
            </a:r>
            <a:r>
              <a:rPr lang="en-US" sz="1600" dirty="0" err="1"/>
              <a:t>Haerpfer</a:t>
            </a:r>
            <a:r>
              <a:rPr lang="en-US" sz="1600" dirty="0"/>
              <a:t> and Pippa Norris</a:t>
            </a:r>
          </a:p>
          <a:p>
            <a:pPr marL="269875" indent="-269875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sz="1600" dirty="0"/>
              <a:t>Analysis of long-term causes/outcomes of citizen trust in political institutions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ActEU</a:t>
            </a:r>
            <a:r>
              <a:rPr lang="en-US" sz="1800" dirty="0"/>
              <a:t>: Activating European Citizens’ Trust in Times of Crises and </a:t>
            </a:r>
            <a:r>
              <a:rPr lang="en-US" sz="1800" dirty="0" err="1"/>
              <a:t>Polarisation</a:t>
            </a:r>
            <a:r>
              <a:rPr lang="en-US" sz="1800" dirty="0"/>
              <a:t>   </a:t>
            </a:r>
            <a:r>
              <a:rPr lang="en-US" sz="1800" dirty="0">
                <a:hlinkClick r:id="rId3"/>
              </a:rPr>
              <a:t>https://acteu.org/</a:t>
            </a:r>
            <a:endParaRPr lang="en-US" sz="1800" dirty="0"/>
          </a:p>
          <a:p>
            <a:pPr marL="269875" indent="-269875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sz="1600" dirty="0"/>
              <a:t>Mapping the decline in trust and legitimacy </a:t>
            </a:r>
          </a:p>
          <a:p>
            <a:pPr marL="269875" indent="-269875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sz="1600" dirty="0"/>
              <a:t>Identifying remedies to these declines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Enlightened Trust in Governance  </a:t>
            </a:r>
            <a:r>
              <a:rPr lang="en-US" sz="1800" dirty="0">
                <a:hlinkClick r:id="rId4"/>
              </a:rPr>
              <a:t>https://entrust-project.eu/</a:t>
            </a:r>
            <a:r>
              <a:rPr lang="en-US" sz="1800" dirty="0"/>
              <a:t> </a:t>
            </a:r>
          </a:p>
          <a:p>
            <a:pPr marL="269875" indent="-269875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sz="1600" dirty="0"/>
              <a:t>Measuring and mapping trust and distrust</a:t>
            </a:r>
          </a:p>
          <a:p>
            <a:pPr marL="269875" indent="-269875"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sz="1600" dirty="0"/>
              <a:t>Identifying solutions to distrust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TIGRE: Trust in Governance and Regulation in Europe </a:t>
            </a:r>
            <a:r>
              <a:rPr lang="en-US" sz="1800" dirty="0">
                <a:hlinkClick r:id="rId5"/>
              </a:rPr>
              <a:t>https://www.tigre-project.eu/</a:t>
            </a:r>
            <a:r>
              <a:rPr lang="en-US" sz="1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PERITIA: Trust in policy expertise  </a:t>
            </a:r>
            <a:r>
              <a:rPr lang="en-US" sz="1800" dirty="0">
                <a:hlinkClick r:id="rId6"/>
              </a:rPr>
              <a:t>https://peritia-trust.eu/</a:t>
            </a:r>
            <a:r>
              <a:rPr lang="en-US" sz="1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/>
              <a:t>TrustGov</a:t>
            </a:r>
            <a:r>
              <a:rPr lang="en-US" sz="1800" dirty="0"/>
              <a:t>  </a:t>
            </a:r>
            <a:r>
              <a:rPr lang="en-US" sz="1800" dirty="0">
                <a:hlinkClick r:id="rId7"/>
              </a:rPr>
              <a:t>https://trustgov.net/</a:t>
            </a:r>
            <a:r>
              <a:rPr lang="en-US" sz="1800" dirty="0"/>
              <a:t> </a:t>
            </a:r>
            <a:endParaRPr lang="en-GB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45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trust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US" i="1" dirty="0"/>
              <a:t>In Praise of Skepticism: Trust but Verify, </a:t>
            </a:r>
            <a:r>
              <a:rPr lang="en-US" dirty="0"/>
              <a:t>Pippa Norris (2022)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Governing in an Age of Distrust. A Comparative Study of Politicians’ Trust Perceptions and Why they Matter</a:t>
            </a:r>
            <a:r>
              <a:rPr lang="en-US" dirty="0"/>
              <a:t>, James Weinberg (2023)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Trust: How Citizens View Political Institutions</a:t>
            </a:r>
            <a:r>
              <a:rPr lang="en-US" dirty="0"/>
              <a:t>, Ben Seyd (2023)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GB" i="1" dirty="0"/>
              <a:t>Trust in Crisis? Democracy’s Dilemma, </a:t>
            </a:r>
            <a:r>
              <a:rPr lang="en-GB" dirty="0"/>
              <a:t>Will Jennings, Daniel Devine, Jennifer Gaskell, Gerry Stoker and Viktor </a:t>
            </a:r>
            <a:r>
              <a:rPr lang="en-GB" dirty="0" err="1"/>
              <a:t>Valgardsson</a:t>
            </a:r>
            <a:r>
              <a:rPr lang="en-GB" dirty="0"/>
              <a:t> (2023)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A Research Agenda for Political Trust</a:t>
            </a:r>
            <a:r>
              <a:rPr lang="en-US" dirty="0"/>
              <a:t>, Daniel Devine &amp; Malcolm Fairbrother (2024)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CCD3-4EAA-4663-95BF-2525A9ED56A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731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1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386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Corbel</vt:lpstr>
      <vt:lpstr>Courier New</vt:lpstr>
      <vt:lpstr>Clarity</vt:lpstr>
      <vt:lpstr>New Directions in Political Trust Research</vt:lpstr>
      <vt:lpstr>People</vt:lpstr>
      <vt:lpstr>Ongoing trust research</vt:lpstr>
      <vt:lpstr>Ongoing trust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module</dc:title>
  <dc:creator>Ben Seyd</dc:creator>
  <cp:lastModifiedBy>Ben Seyd</cp:lastModifiedBy>
  <cp:revision>48</cp:revision>
  <dcterms:created xsi:type="dcterms:W3CDTF">2013-09-25T13:20:22Z</dcterms:created>
  <dcterms:modified xsi:type="dcterms:W3CDTF">2023-07-04T08:39:30Z</dcterms:modified>
</cp:coreProperties>
</file>