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297C1"/>
    <a:srgbClr val="042755"/>
    <a:srgbClr val="333D2E"/>
    <a:srgbClr val="840123"/>
    <a:srgbClr val="A97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3108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47B34-4149-964A-A96D-176E052F0BC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1F168-42D9-964E-887B-2F96E153B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7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on-recruitment template_A4 U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34630" cy="10796229"/>
          </a:xfrm>
          <a:prstGeom prst="rect">
            <a:avLst/>
          </a:prstGeom>
        </p:spPr>
      </p:pic>
      <p:pic>
        <p:nvPicPr>
          <p:cNvPr id="9" name="Picture 8" descr="Uok_Logo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769" y="13596135"/>
            <a:ext cx="1799102" cy="975570"/>
          </a:xfrm>
          <a:prstGeom prst="rect">
            <a:avLst/>
          </a:prstGeom>
        </p:spPr>
      </p:pic>
      <p:sp>
        <p:nvSpPr>
          <p:cNvPr id="11" name="Picture Placeholder 4"/>
          <p:cNvSpPr>
            <a:spLocks noGrp="1"/>
          </p:cNvSpPr>
          <p:nvPr>
            <p:ph type="pic" idx="1"/>
          </p:nvPr>
        </p:nvSpPr>
        <p:spPr>
          <a:xfrm>
            <a:off x="774700" y="7099300"/>
            <a:ext cx="4927600" cy="3175000"/>
          </a:xfrm>
          <a:prstGeom prst="rect">
            <a:avLst/>
          </a:prstGeom>
          <a:solidFill>
            <a:schemeClr val="bg1"/>
          </a:solidFill>
        </p:spPr>
      </p:sp>
      <p:pic>
        <p:nvPicPr>
          <p:cNvPr id="12" name="Picture 11" descr="Uok_Logo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491" y="9683859"/>
            <a:ext cx="1140618" cy="61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1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55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522941" y="0"/>
            <a:ext cx="4635500" cy="180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3200"/>
              </a:lnSpc>
              <a:spcAft>
                <a:spcPts val="3000"/>
              </a:spcAft>
            </a:pPr>
            <a:r>
              <a:rPr lang="en-GB" sz="3100" cap="all" dirty="0" smtClean="0">
                <a:solidFill>
                  <a:srgbClr val="FFFFFF"/>
                </a:solidFill>
                <a:latin typeface="Century Schoolbook"/>
              </a:rPr>
              <a:t>Nationalist articulation of decolonising universities</a:t>
            </a:r>
            <a:r>
              <a:rPr lang="en-GB" sz="3100" cap="all" dirty="0" smtClean="0">
                <a:solidFill>
                  <a:srgbClr val="042755"/>
                </a:solidFill>
                <a:effectLst/>
                <a:latin typeface="Century Schoolbook"/>
              </a:rPr>
              <a:t>/</a:t>
            </a:r>
            <a:br>
              <a:rPr lang="en-GB" sz="3100" cap="all" dirty="0" smtClean="0">
                <a:solidFill>
                  <a:srgbClr val="042755"/>
                </a:solidFill>
                <a:effectLst/>
                <a:latin typeface="Century Schoolbook"/>
              </a:rPr>
            </a:br>
            <a:r>
              <a:rPr lang="en-GB" sz="3100" cap="all" dirty="0" smtClean="0">
                <a:solidFill>
                  <a:srgbClr val="042755"/>
                </a:solidFill>
                <a:effectLst/>
                <a:latin typeface="Century Schoolbook"/>
              </a:rPr>
              <a:t>two sides of the same coin  </a:t>
            </a:r>
            <a:endParaRPr lang="en-GB" sz="3100" dirty="0">
              <a:solidFill>
                <a:srgbClr val="042755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858" y="2788020"/>
            <a:ext cx="6494930" cy="7509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dirty="0">
                <a:solidFill>
                  <a:srgbClr val="8297C1"/>
                </a:solidFill>
                <a:latin typeface="Arial"/>
                <a:cs typeface="Arial"/>
              </a:rPr>
              <a:t>17</a:t>
            </a:r>
            <a:r>
              <a:rPr lang="en-GB" sz="1600" b="1" baseline="30000" dirty="0">
                <a:solidFill>
                  <a:srgbClr val="8297C1"/>
                </a:solidFill>
                <a:latin typeface="Arial"/>
                <a:cs typeface="Arial"/>
              </a:rPr>
              <a:t>th</a:t>
            </a:r>
            <a:r>
              <a:rPr lang="en-GB" sz="1600" b="1" dirty="0">
                <a:solidFill>
                  <a:srgbClr val="8297C1"/>
                </a:solidFill>
                <a:latin typeface="Arial"/>
                <a:cs typeface="Arial"/>
              </a:rPr>
              <a:t> June, 5.30-6.30pm</a:t>
            </a:r>
          </a:p>
          <a:p>
            <a:pPr>
              <a:spcAft>
                <a:spcPts val="1200"/>
              </a:spcAft>
            </a:pPr>
            <a:r>
              <a:rPr lang="en-GB" sz="1600" b="1" dirty="0">
                <a:solidFill>
                  <a:srgbClr val="8297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CE329</a:t>
            </a:r>
            <a:r>
              <a:rPr lang="en-US" sz="1600" b="1" dirty="0">
                <a:solidFill>
                  <a:srgbClr val="8297C1"/>
                </a:solidFill>
                <a:latin typeface="Arial"/>
                <a:cs typeface="Arial"/>
              </a:rPr>
              <a:t>, University of Kent, Canterbury</a:t>
            </a:r>
            <a:endParaRPr lang="en-GB" sz="1400" dirty="0">
              <a:solidFill>
                <a:srgbClr val="8297C1"/>
              </a:solidFill>
            </a:endParaRPr>
          </a:p>
          <a:p>
            <a:pPr>
              <a:spcAft>
                <a:spcPts val="600"/>
              </a:spcAft>
            </a:pPr>
            <a:endParaRPr lang="en-GB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GB" sz="1600" b="1" dirty="0" err="1" smtClean="0">
                <a:solidFill>
                  <a:schemeClr val="bg1"/>
                </a:solidFill>
                <a:latin typeface="Arial"/>
                <a:cs typeface="Arial"/>
              </a:rPr>
              <a:t>Asim</a:t>
            </a:r>
            <a:r>
              <a:rPr lang="en-GB" sz="1600" b="1" dirty="0" smtClean="0">
                <a:solidFill>
                  <a:schemeClr val="bg1"/>
                </a:solidFill>
                <a:latin typeface="Arial"/>
                <a:cs typeface="Arial"/>
              </a:rPr>
              <a:t> Siddiqui, </a:t>
            </a:r>
            <a:r>
              <a:rPr lang="en-GB" sz="1600" b="1" dirty="0" err="1" smtClean="0">
                <a:solidFill>
                  <a:schemeClr val="bg1"/>
                </a:solidFill>
                <a:latin typeface="Arial"/>
                <a:cs typeface="Arial"/>
              </a:rPr>
              <a:t>SeRGJ</a:t>
            </a:r>
            <a:r>
              <a:rPr lang="en-GB" sz="1600" b="1" dirty="0" smtClean="0">
                <a:solidFill>
                  <a:schemeClr val="bg1"/>
                </a:solidFill>
                <a:latin typeface="Arial"/>
                <a:cs typeface="Arial"/>
              </a:rPr>
              <a:t> visiting fellow </a:t>
            </a:r>
            <a:endParaRPr lang="en-GB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re-election of the Hindutva Nationalist regime in India, the systematic destruction of the Universities with a neoliberal and hyper-nationalist agenda is bound to take an ugly turn. Under the garb of Decolonizing Universities, the nationalist critique perpetuates the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Brahminical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domination of public Universities in India, a fact that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Ambedkar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foresaw at the time of independence and setup few constitutional provisions for making a decolonized and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debrahminized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society, in which higher education played one of the most important roles. Instant of deepening the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Ambedkarite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project, Hindutva nationalists have systematically worked towards undermining the Constitution and the Universities have been their prime target. </a:t>
            </a:r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talk, I would argue that nationalist critique of colonization is merely another side of the same coin and true decolonization in South Asia necessarily includes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Debrahminization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University, by drawing upon the experiences of the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Ambedkarite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-Feminist Collective in Azim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Premji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University. ​</a:t>
            </a: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Siddiqui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Assistant Professor of Philosophy at the Azim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Premji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 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Bangalore.</a:t>
            </a: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8297C1"/>
                </a:solidFill>
                <a:latin typeface="Arial"/>
                <a:cs typeface="Arial"/>
              </a:rPr>
              <a:t>Further information</a:t>
            </a:r>
            <a:endParaRPr lang="en-GB" dirty="0">
              <a:solidFill>
                <a:srgbClr val="8297C1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8297C1"/>
                </a:solidFill>
                <a:latin typeface="Arial"/>
                <a:cs typeface="Arial"/>
              </a:rPr>
              <a:t>E: klsresearch@kent.ac.uk</a:t>
            </a:r>
            <a:endParaRPr lang="en-GB" dirty="0">
              <a:solidFill>
                <a:srgbClr val="8297C1"/>
              </a:solidFill>
              <a:latin typeface="Arial"/>
              <a:cs typeface="Arial"/>
            </a:endParaRPr>
          </a:p>
          <a:p>
            <a:r>
              <a:rPr lang="en-GB" b="1" dirty="0"/>
              <a:t/>
            </a:r>
            <a:br>
              <a:rPr lang="en-GB" b="1" dirty="0"/>
            </a:br>
            <a:endParaRPr lang="en-GB" sz="1400" dirty="0">
              <a:solidFill>
                <a:srgbClr val="8297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5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182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Sian Robertson</cp:lastModifiedBy>
  <cp:revision>20</cp:revision>
  <dcterms:created xsi:type="dcterms:W3CDTF">2015-05-12T18:14:39Z</dcterms:created>
  <dcterms:modified xsi:type="dcterms:W3CDTF">2019-06-12T14:51:33Z</dcterms:modified>
</cp:coreProperties>
</file>