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300" r:id="rId3"/>
    <p:sldId id="307" r:id="rId4"/>
    <p:sldId id="301" r:id="rId5"/>
    <p:sldId id="302" r:id="rId6"/>
    <p:sldId id="309" r:id="rId7"/>
    <p:sldId id="293" r:id="rId8"/>
    <p:sldId id="294" r:id="rId9"/>
    <p:sldId id="295" r:id="rId10"/>
    <p:sldId id="296" r:id="rId11"/>
    <p:sldId id="297" r:id="rId12"/>
    <p:sldId id="304" r:id="rId13"/>
    <p:sldId id="314" r:id="rId14"/>
    <p:sldId id="305" r:id="rId15"/>
    <p:sldId id="312" r:id="rId16"/>
  </p:sldIdLst>
  <p:sldSz cx="9144000" cy="6858000" type="screen4x3"/>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45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23374" y="0"/>
            <a:ext cx="4301543" cy="341458"/>
          </a:xfrm>
          <a:prstGeom prst="rect">
            <a:avLst/>
          </a:prstGeom>
        </p:spPr>
        <p:txBody>
          <a:bodyPr vert="horz" lIns="91440" tIns="45720" rIns="91440" bIns="45720" rtlCol="0"/>
          <a:lstStyle>
            <a:lvl1pPr algn="r">
              <a:defRPr sz="1200"/>
            </a:lvl1pPr>
          </a:lstStyle>
          <a:p>
            <a:fld id="{A731C283-0895-4095-A1D3-58451BCCFFAB}" type="datetimeFigureOut">
              <a:rPr lang="en-US" smtClean="0"/>
              <a:t>10/6/2023</a:t>
            </a:fld>
            <a:endParaRPr lang="en-US"/>
          </a:p>
        </p:txBody>
      </p:sp>
      <p:sp>
        <p:nvSpPr>
          <p:cNvPr id="4" name="Footer Placeholder 3"/>
          <p:cNvSpPr>
            <a:spLocks noGrp="1"/>
          </p:cNvSpPr>
          <p:nvPr>
            <p:ph type="ftr" sz="quarter" idx="2"/>
          </p:nvPr>
        </p:nvSpPr>
        <p:spPr>
          <a:xfrm>
            <a:off x="2" y="6456223"/>
            <a:ext cx="4301543" cy="34145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3374" y="6456223"/>
            <a:ext cx="4301543" cy="341457"/>
          </a:xfrm>
          <a:prstGeom prst="rect">
            <a:avLst/>
          </a:prstGeom>
        </p:spPr>
        <p:txBody>
          <a:bodyPr vert="horz" lIns="91440" tIns="45720" rIns="91440" bIns="45720" rtlCol="0" anchor="b"/>
          <a:lstStyle>
            <a:lvl1pPr algn="r">
              <a:defRPr sz="1200"/>
            </a:lvl1pPr>
          </a:lstStyle>
          <a:p>
            <a:fld id="{2B142BBE-80BF-49D5-92FC-A4654B28F539}" type="slidenum">
              <a:rPr lang="en-US" smtClean="0"/>
              <a:t>‹#›</a:t>
            </a:fld>
            <a:endParaRPr lang="en-US"/>
          </a:p>
        </p:txBody>
      </p:sp>
    </p:spTree>
    <p:extLst>
      <p:ext uri="{BB962C8B-B14F-4D97-AF65-F5344CB8AC3E}">
        <p14:creationId xmlns:p14="http://schemas.microsoft.com/office/powerpoint/2010/main" val="927734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925" y="0"/>
            <a:ext cx="4302125" cy="341313"/>
          </a:xfrm>
          <a:prstGeom prst="rect">
            <a:avLst/>
          </a:prstGeom>
        </p:spPr>
        <p:txBody>
          <a:bodyPr vert="horz" lIns="91440" tIns="45720" rIns="91440" bIns="45720" rtlCol="0"/>
          <a:lstStyle>
            <a:lvl1pPr algn="r">
              <a:defRPr sz="1200"/>
            </a:lvl1pPr>
          </a:lstStyle>
          <a:p>
            <a:fld id="{8272315D-5E89-4B3D-9E02-1C504D82A059}" type="datetimeFigureOut">
              <a:rPr lang="en-GB" smtClean="0"/>
              <a:t>06/10/2023</a:t>
            </a:fld>
            <a:endParaRPr lang="en-GB"/>
          </a:p>
        </p:txBody>
      </p:sp>
      <p:sp>
        <p:nvSpPr>
          <p:cNvPr id="4" name="Slide Image Placeholder 3"/>
          <p:cNvSpPr>
            <a:spLocks noGrp="1" noRot="1" noChangeAspect="1"/>
          </p:cNvSpPr>
          <p:nvPr>
            <p:ph type="sldImg" idx="2"/>
          </p:nvPr>
        </p:nvSpPr>
        <p:spPr>
          <a:xfrm>
            <a:off x="3433763" y="849313"/>
            <a:ext cx="3059112" cy="229393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188" y="3271838"/>
            <a:ext cx="7942262" cy="26765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925" y="6456363"/>
            <a:ext cx="4302125" cy="341312"/>
          </a:xfrm>
          <a:prstGeom prst="rect">
            <a:avLst/>
          </a:prstGeom>
        </p:spPr>
        <p:txBody>
          <a:bodyPr vert="horz" lIns="91440" tIns="45720" rIns="91440" bIns="45720" rtlCol="0" anchor="b"/>
          <a:lstStyle>
            <a:lvl1pPr algn="r">
              <a:defRPr sz="1200"/>
            </a:lvl1pPr>
          </a:lstStyle>
          <a:p>
            <a:fld id="{BBDFECA8-FD85-45D6-8139-A9B53F9DD73A}" type="slidenum">
              <a:rPr lang="en-GB" smtClean="0"/>
              <a:t>‹#›</a:t>
            </a:fld>
            <a:endParaRPr lang="en-GB"/>
          </a:p>
        </p:txBody>
      </p:sp>
    </p:spTree>
    <p:extLst>
      <p:ext uri="{BB962C8B-B14F-4D97-AF65-F5344CB8AC3E}">
        <p14:creationId xmlns:p14="http://schemas.microsoft.com/office/powerpoint/2010/main" val="1675442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p:spPr>
        <p:txBody>
          <a:bodyPr/>
          <a:lstStyle/>
          <a:p>
            <a:endParaRPr lang="en-US" dirty="0"/>
          </a:p>
        </p:txBody>
      </p:sp>
      <p:sp>
        <p:nvSpPr>
          <p:cNvPr id="120836" name="Slide Number Placeholder 3"/>
          <p:cNvSpPr>
            <a:spLocks noGrp="1"/>
          </p:cNvSpPr>
          <p:nvPr>
            <p:ph type="sldNum" sz="quarter" idx="5"/>
          </p:nvPr>
        </p:nvSpPr>
        <p:spPr>
          <a:noFill/>
        </p:spPr>
        <p:txBody>
          <a:bodyPr/>
          <a:lstStyle/>
          <a:p>
            <a:fld id="{16D9C0CC-DE00-41BA-A6A9-9A6A3909E28B}" type="slidenum">
              <a:rPr lang="en-GB" smtClean="0"/>
              <a:pPr/>
              <a:t>2</a:t>
            </a:fld>
            <a:endParaRPr lang="en-GB"/>
          </a:p>
        </p:txBody>
      </p:sp>
    </p:spTree>
    <p:extLst>
      <p:ext uri="{BB962C8B-B14F-4D97-AF65-F5344CB8AC3E}">
        <p14:creationId xmlns:p14="http://schemas.microsoft.com/office/powerpoint/2010/main" val="1891203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p:spPr>
        <p:txBody>
          <a:bodyPr/>
          <a:lstStyle/>
          <a:p>
            <a:endParaRPr lang="en-US" dirty="0"/>
          </a:p>
        </p:txBody>
      </p:sp>
      <p:sp>
        <p:nvSpPr>
          <p:cNvPr id="131076" name="Slide Number Placeholder 3"/>
          <p:cNvSpPr>
            <a:spLocks noGrp="1"/>
          </p:cNvSpPr>
          <p:nvPr>
            <p:ph type="sldNum" sz="quarter" idx="5"/>
          </p:nvPr>
        </p:nvSpPr>
        <p:spPr>
          <a:noFill/>
        </p:spPr>
        <p:txBody>
          <a:bodyPr/>
          <a:lstStyle/>
          <a:p>
            <a:fld id="{56443D86-61FD-4796-ADA1-7C4845B8B662}" type="slidenum">
              <a:rPr lang="en-GB" smtClean="0"/>
              <a:pPr/>
              <a:t>5</a:t>
            </a:fld>
            <a:endParaRPr lang="en-GB"/>
          </a:p>
        </p:txBody>
      </p:sp>
    </p:spTree>
    <p:extLst>
      <p:ext uri="{BB962C8B-B14F-4D97-AF65-F5344CB8AC3E}">
        <p14:creationId xmlns:p14="http://schemas.microsoft.com/office/powerpoint/2010/main" val="2814899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10/6/2023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10/6/2023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10/6/2023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7999"/>
          </a:xfrm>
          <a:custGeom>
            <a:avLst/>
            <a:gdLst/>
            <a:ahLst/>
            <a:cxnLst/>
            <a:rect l="l" t="t" r="r" b="b"/>
            <a:pathLst>
              <a:path w="9144000" h="6857999">
                <a:moveTo>
                  <a:pt x="0" y="6858000"/>
                </a:moveTo>
                <a:lnTo>
                  <a:pt x="9144000" y="6858000"/>
                </a:lnTo>
                <a:lnTo>
                  <a:pt x="9144000" y="0"/>
                </a:lnTo>
                <a:lnTo>
                  <a:pt x="0" y="0"/>
                </a:lnTo>
                <a:lnTo>
                  <a:pt x="0" y="6858000"/>
                </a:lnTo>
              </a:path>
            </a:pathLst>
          </a:custGeom>
          <a:solidFill>
            <a:srgbClr val="FFFFE0"/>
          </a:solidFill>
        </p:spPr>
        <p:txBody>
          <a:bodyPr wrap="square" lIns="0" tIns="0" rIns="0" bIns="0" rtlCol="0">
            <a:noAutofit/>
          </a:bodyPr>
          <a:lstStyle/>
          <a:p>
            <a:endParaRPr/>
          </a:p>
        </p:txBody>
      </p:sp>
      <p:sp>
        <p:nvSpPr>
          <p:cNvPr id="17" name="bk object 17"/>
          <p:cNvSpPr/>
          <p:nvPr/>
        </p:nvSpPr>
        <p:spPr>
          <a:xfrm>
            <a:off x="0" y="0"/>
            <a:ext cx="609600" cy="4876800"/>
          </a:xfrm>
          <a:custGeom>
            <a:avLst/>
            <a:gdLst/>
            <a:ahLst/>
            <a:cxnLst/>
            <a:rect l="l" t="t" r="r" b="b"/>
            <a:pathLst>
              <a:path w="609600" h="4876800">
                <a:moveTo>
                  <a:pt x="0" y="4876800"/>
                </a:moveTo>
                <a:lnTo>
                  <a:pt x="609600" y="4876800"/>
                </a:lnTo>
                <a:lnTo>
                  <a:pt x="609600" y="0"/>
                </a:lnTo>
                <a:lnTo>
                  <a:pt x="0" y="0"/>
                </a:lnTo>
                <a:lnTo>
                  <a:pt x="0" y="4876800"/>
                </a:lnTo>
                <a:close/>
              </a:path>
            </a:pathLst>
          </a:custGeom>
          <a:solidFill>
            <a:srgbClr val="CCCC99"/>
          </a:solidFill>
        </p:spPr>
        <p:txBody>
          <a:bodyPr wrap="square" lIns="0" tIns="0" rIns="0" bIns="0" rtlCol="0">
            <a:noAutofit/>
          </a:bodyPr>
          <a:lstStyle/>
          <a:p>
            <a:endParaRPr/>
          </a:p>
        </p:txBody>
      </p:sp>
      <p:sp>
        <p:nvSpPr>
          <p:cNvPr id="18" name="bk object 18"/>
          <p:cNvSpPr/>
          <p:nvPr/>
        </p:nvSpPr>
        <p:spPr>
          <a:xfrm>
            <a:off x="6858000" y="1417637"/>
            <a:ext cx="1828800" cy="182562"/>
          </a:xfrm>
          <a:custGeom>
            <a:avLst/>
            <a:gdLst/>
            <a:ahLst/>
            <a:cxnLst/>
            <a:rect l="l" t="t" r="r" b="b"/>
            <a:pathLst>
              <a:path w="1828800" h="182562">
                <a:moveTo>
                  <a:pt x="0" y="182562"/>
                </a:moveTo>
                <a:lnTo>
                  <a:pt x="1828800" y="182562"/>
                </a:lnTo>
                <a:lnTo>
                  <a:pt x="1828800" y="0"/>
                </a:lnTo>
                <a:lnTo>
                  <a:pt x="0" y="0"/>
                </a:lnTo>
                <a:lnTo>
                  <a:pt x="0" y="182562"/>
                </a:lnTo>
                <a:close/>
              </a:path>
            </a:pathLst>
          </a:custGeom>
          <a:solidFill>
            <a:srgbClr val="B1B1B1"/>
          </a:solidFill>
        </p:spPr>
        <p:txBody>
          <a:bodyPr wrap="square" lIns="0" tIns="0" rIns="0" bIns="0" rtlCol="0">
            <a:noAutofit/>
          </a:bodyPr>
          <a:lstStyle/>
          <a:p>
            <a:endParaRPr/>
          </a:p>
        </p:txBody>
      </p:sp>
      <p:sp>
        <p:nvSpPr>
          <p:cNvPr id="19" name="bk object 19"/>
          <p:cNvSpPr/>
          <p:nvPr/>
        </p:nvSpPr>
        <p:spPr>
          <a:xfrm>
            <a:off x="381000" y="1493900"/>
            <a:ext cx="8305800" cy="0"/>
          </a:xfrm>
          <a:custGeom>
            <a:avLst/>
            <a:gdLst/>
            <a:ahLst/>
            <a:cxnLst/>
            <a:rect l="l" t="t" r="r" b="b"/>
            <a:pathLst>
              <a:path w="8305800">
                <a:moveTo>
                  <a:pt x="0" y="0"/>
                </a:moveTo>
                <a:lnTo>
                  <a:pt x="8305800" y="0"/>
                </a:lnTo>
              </a:path>
            </a:pathLst>
          </a:custGeom>
          <a:ln w="19050">
            <a:solidFill>
              <a:srgbClr val="330033"/>
            </a:solidFill>
          </a:ln>
        </p:spPr>
        <p:txBody>
          <a:bodyPr wrap="square" lIns="0" tIns="0" rIns="0" bIns="0" rtlCol="0">
            <a:noAutofit/>
          </a:bodyPr>
          <a:lstStyle/>
          <a:p>
            <a:endParaRPr/>
          </a:p>
        </p:txBody>
      </p:sp>
      <p:sp>
        <p:nvSpPr>
          <p:cNvPr id="20" name="bk object 20"/>
          <p:cNvSpPr/>
          <p:nvPr/>
        </p:nvSpPr>
        <p:spPr>
          <a:xfrm>
            <a:off x="0" y="4876800"/>
            <a:ext cx="609600" cy="0"/>
          </a:xfrm>
          <a:custGeom>
            <a:avLst/>
            <a:gdLst/>
            <a:ahLst/>
            <a:cxnLst/>
            <a:rect l="l" t="t" r="r" b="b"/>
            <a:pathLst>
              <a:path w="609600">
                <a:moveTo>
                  <a:pt x="0" y="0"/>
                </a:moveTo>
                <a:lnTo>
                  <a:pt x="609600" y="0"/>
                </a:lnTo>
              </a:path>
            </a:pathLst>
          </a:custGeom>
          <a:ln w="44450">
            <a:solidFill>
              <a:srgbClr val="330033"/>
            </a:solidFill>
          </a:ln>
        </p:spPr>
        <p:txBody>
          <a:bodyPr wrap="square" lIns="0" tIns="0" rIns="0" bIns="0" rtlCol="0">
            <a:noAutofit/>
          </a:bodyPr>
          <a:lstStyle/>
          <a:p>
            <a:endParaRPr/>
          </a:p>
        </p:txBody>
      </p:sp>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10/6/2023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10/6/2023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7999"/>
          </a:xfrm>
          <a:custGeom>
            <a:avLst/>
            <a:gdLst/>
            <a:ahLst/>
            <a:cxnLst/>
            <a:rect l="l" t="t" r="r" b="b"/>
            <a:pathLst>
              <a:path w="9144000" h="6857999">
                <a:moveTo>
                  <a:pt x="0" y="6858000"/>
                </a:moveTo>
                <a:lnTo>
                  <a:pt x="9144000" y="6858000"/>
                </a:lnTo>
                <a:lnTo>
                  <a:pt x="9144000" y="0"/>
                </a:lnTo>
                <a:lnTo>
                  <a:pt x="0" y="0"/>
                </a:lnTo>
                <a:lnTo>
                  <a:pt x="0" y="6858000"/>
                </a:lnTo>
              </a:path>
            </a:pathLst>
          </a:custGeom>
          <a:solidFill>
            <a:srgbClr val="FFFFE0"/>
          </a:solidFill>
        </p:spPr>
        <p:txBody>
          <a:bodyPr wrap="square" lIns="0" tIns="0" rIns="0" bIns="0" rtlCol="0">
            <a:noAutofit/>
          </a:bodyPr>
          <a:lstStyle/>
          <a:p>
            <a:endParaRPr/>
          </a:p>
        </p:txBody>
      </p:sp>
      <p:sp>
        <p:nvSpPr>
          <p:cNvPr id="2" name="Holder 2"/>
          <p:cNvSpPr>
            <a:spLocks noGrp="1"/>
          </p:cNvSpPr>
          <p:nvPr>
            <p:ph type="title"/>
          </p:nvPr>
        </p:nvSpPr>
        <p:spPr>
          <a:xfrm>
            <a:off x="721165" y="317119"/>
            <a:ext cx="7701669" cy="1046902"/>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764540" y="1669796"/>
            <a:ext cx="7614919" cy="4644686"/>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3108960" y="6377940"/>
            <a:ext cx="2926079" cy="342900"/>
          </a:xfrm>
          <a:prstGeom prst="rect">
            <a:avLst/>
          </a:prstGeom>
        </p:spPr>
        <p:txBody>
          <a:bodyPr wrap="square" lIns="0" tIns="0" rIns="0" bIns="0">
            <a:no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noAutofit/>
          </a:bodyPr>
          <a:lstStyle>
            <a:lvl1pPr algn="l">
              <a:defRPr>
                <a:solidFill>
                  <a:schemeClr val="tx1">
                    <a:tint val="75000"/>
                  </a:schemeClr>
                </a:solidFill>
              </a:defRPr>
            </a:lvl1pPr>
          </a:lstStyle>
          <a:p>
            <a:fld id="{1D8BD707-D9CF-40AE-B4C6-C98DA3205C09}" type="datetimeFigureOut">
              <a:rPr lang="en-US" smtClean="0"/>
              <a:t>10/6/2023</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no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l.j.Richardson-29@kent.ac.uk" TargetMode="External"/><Relationship Id="rId2" Type="http://schemas.openxmlformats.org/officeDocument/2006/relationships/hyperlink" Target="mailto:g.h.murphy@kent.ac.uk" TargetMode="External"/><Relationship Id="rId1" Type="http://schemas.openxmlformats.org/officeDocument/2006/relationships/slideLayout" Target="../slideLayouts/slideLayout2.xml"/><Relationship Id="rId5" Type="http://schemas.openxmlformats.org/officeDocument/2006/relationships/hyperlink" Target="mailto:j.Collins-2001@kent.ac.uk" TargetMode="External"/><Relationship Id="rId4" Type="http://schemas.openxmlformats.org/officeDocument/2006/relationships/hyperlink" Target="mailto:n.s.el-mehidi@kent.ac.uk"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219200" cy="4876800"/>
          </a:xfrm>
          <a:custGeom>
            <a:avLst/>
            <a:gdLst/>
            <a:ahLst/>
            <a:cxnLst/>
            <a:rect l="l" t="t" r="r" b="b"/>
            <a:pathLst>
              <a:path w="1752600" h="4876800">
                <a:moveTo>
                  <a:pt x="0" y="4876800"/>
                </a:moveTo>
                <a:lnTo>
                  <a:pt x="1752600" y="4876800"/>
                </a:lnTo>
                <a:lnTo>
                  <a:pt x="1752600" y="0"/>
                </a:lnTo>
                <a:lnTo>
                  <a:pt x="0" y="0"/>
                </a:lnTo>
                <a:lnTo>
                  <a:pt x="0" y="4876800"/>
                </a:lnTo>
                <a:close/>
              </a:path>
            </a:pathLst>
          </a:custGeom>
          <a:solidFill>
            <a:srgbClr val="CCCC99"/>
          </a:solidFill>
        </p:spPr>
        <p:txBody>
          <a:bodyPr wrap="square" lIns="0" tIns="0" rIns="0" bIns="0" rtlCol="0">
            <a:noAutofit/>
          </a:bodyPr>
          <a:lstStyle/>
          <a:p>
            <a:endParaRPr/>
          </a:p>
        </p:txBody>
      </p:sp>
      <p:sp>
        <p:nvSpPr>
          <p:cNvPr id="3" name="object 3"/>
          <p:cNvSpPr/>
          <p:nvPr/>
        </p:nvSpPr>
        <p:spPr>
          <a:xfrm>
            <a:off x="990600" y="3505200"/>
            <a:ext cx="7772400" cy="2438400"/>
          </a:xfrm>
          <a:custGeom>
            <a:avLst/>
            <a:gdLst/>
            <a:ahLst/>
            <a:cxnLst/>
            <a:rect l="l" t="t" r="r" b="b"/>
            <a:pathLst>
              <a:path w="7772400" h="2438400">
                <a:moveTo>
                  <a:pt x="0" y="2438400"/>
                </a:moveTo>
                <a:lnTo>
                  <a:pt x="7772400" y="2438400"/>
                </a:lnTo>
                <a:lnTo>
                  <a:pt x="7772400" y="0"/>
                </a:lnTo>
                <a:lnTo>
                  <a:pt x="0" y="0"/>
                </a:lnTo>
                <a:lnTo>
                  <a:pt x="0" y="2438400"/>
                </a:lnTo>
                <a:close/>
              </a:path>
            </a:pathLst>
          </a:custGeom>
          <a:solidFill>
            <a:srgbClr val="330033"/>
          </a:solidFill>
        </p:spPr>
        <p:txBody>
          <a:bodyPr wrap="square" lIns="0" tIns="0" rIns="0" bIns="0" rtlCol="0">
            <a:noAutofit/>
          </a:bodyPr>
          <a:lstStyle/>
          <a:p>
            <a:endParaRPr/>
          </a:p>
        </p:txBody>
      </p:sp>
      <p:sp>
        <p:nvSpPr>
          <p:cNvPr id="4" name="object 4"/>
          <p:cNvSpPr/>
          <p:nvPr/>
        </p:nvSpPr>
        <p:spPr>
          <a:xfrm>
            <a:off x="1038225" y="3733736"/>
            <a:ext cx="7648575" cy="2138426"/>
          </a:xfrm>
          <a:custGeom>
            <a:avLst/>
            <a:gdLst/>
            <a:ahLst/>
            <a:cxnLst/>
            <a:rect l="l" t="t" r="r" b="b"/>
            <a:pathLst>
              <a:path w="7648575" h="2138426">
                <a:moveTo>
                  <a:pt x="0" y="2138426"/>
                </a:moveTo>
                <a:lnTo>
                  <a:pt x="7648575" y="2138426"/>
                </a:lnTo>
                <a:lnTo>
                  <a:pt x="7648575" y="0"/>
                </a:lnTo>
                <a:lnTo>
                  <a:pt x="0" y="0"/>
                </a:lnTo>
                <a:lnTo>
                  <a:pt x="0" y="2138426"/>
                </a:lnTo>
                <a:close/>
              </a:path>
            </a:pathLst>
          </a:custGeom>
          <a:solidFill>
            <a:srgbClr val="FFFFE0"/>
          </a:solidFill>
        </p:spPr>
        <p:txBody>
          <a:bodyPr wrap="square" lIns="0" tIns="0" rIns="0" bIns="0" rtlCol="0">
            <a:noAutofit/>
          </a:bodyPr>
          <a:lstStyle/>
          <a:p>
            <a:endParaRPr/>
          </a:p>
        </p:txBody>
      </p:sp>
      <p:sp>
        <p:nvSpPr>
          <p:cNvPr id="5" name="object 5"/>
          <p:cNvSpPr/>
          <p:nvPr/>
        </p:nvSpPr>
        <p:spPr>
          <a:xfrm>
            <a:off x="0" y="4876800"/>
            <a:ext cx="990600" cy="0"/>
          </a:xfrm>
          <a:custGeom>
            <a:avLst/>
            <a:gdLst/>
            <a:ahLst/>
            <a:cxnLst/>
            <a:rect l="l" t="t" r="r" b="b"/>
            <a:pathLst>
              <a:path w="990600">
                <a:moveTo>
                  <a:pt x="0" y="0"/>
                </a:moveTo>
                <a:lnTo>
                  <a:pt x="990600" y="0"/>
                </a:lnTo>
              </a:path>
            </a:pathLst>
          </a:custGeom>
          <a:ln w="50800">
            <a:solidFill>
              <a:srgbClr val="330033"/>
            </a:solidFill>
          </a:ln>
        </p:spPr>
        <p:txBody>
          <a:bodyPr wrap="square" lIns="0" tIns="0" rIns="0" bIns="0" rtlCol="0">
            <a:noAutofit/>
          </a:bodyPr>
          <a:lstStyle/>
          <a:p>
            <a:endParaRPr/>
          </a:p>
        </p:txBody>
      </p:sp>
      <p:sp>
        <p:nvSpPr>
          <p:cNvPr id="7" name="object 7"/>
          <p:cNvSpPr/>
          <p:nvPr/>
        </p:nvSpPr>
        <p:spPr>
          <a:xfrm>
            <a:off x="635000" y="685800"/>
            <a:ext cx="8077200" cy="0"/>
          </a:xfrm>
          <a:custGeom>
            <a:avLst/>
            <a:gdLst/>
            <a:ahLst/>
            <a:cxnLst/>
            <a:rect l="l" t="t" r="r" b="b"/>
            <a:pathLst>
              <a:path w="8077200">
                <a:moveTo>
                  <a:pt x="0" y="0"/>
                </a:moveTo>
                <a:lnTo>
                  <a:pt x="8077200" y="0"/>
                </a:lnTo>
              </a:path>
            </a:pathLst>
          </a:custGeom>
          <a:ln w="44450">
            <a:solidFill>
              <a:srgbClr val="330033"/>
            </a:solidFill>
          </a:ln>
        </p:spPr>
        <p:txBody>
          <a:bodyPr wrap="square" lIns="0" tIns="0" rIns="0" bIns="0" rtlCol="0">
            <a:noAutofit/>
          </a:bodyPr>
          <a:lstStyle/>
          <a:p>
            <a:endParaRPr/>
          </a:p>
        </p:txBody>
      </p:sp>
      <p:sp>
        <p:nvSpPr>
          <p:cNvPr id="9" name="object 9"/>
          <p:cNvSpPr txBox="1"/>
          <p:nvPr/>
        </p:nvSpPr>
        <p:spPr>
          <a:xfrm>
            <a:off x="380998" y="755074"/>
            <a:ext cx="8763002" cy="5181599"/>
          </a:xfrm>
          <a:prstGeom prst="rect">
            <a:avLst/>
          </a:prstGeom>
        </p:spPr>
        <p:txBody>
          <a:bodyPr vert="horz" wrap="square" lIns="0" tIns="0" rIns="0" bIns="0" rtlCol="0">
            <a:noAutofit/>
          </a:bodyPr>
          <a:lstStyle/>
          <a:p>
            <a:pPr marL="65405" marR="51435" algn="ctr">
              <a:lnSpc>
                <a:spcPct val="115000"/>
              </a:lnSpc>
              <a:spcBef>
                <a:spcPts val="190"/>
              </a:spcBef>
              <a:spcAft>
                <a:spcPts val="1000"/>
              </a:spcAft>
              <a:defRPr/>
            </a:pPr>
            <a:r>
              <a:rPr lang="en-GB" sz="2400" b="1" dirty="0">
                <a:ea typeface="Cambria" panose="02040503050406030204" pitchFamily="18" charset="0"/>
                <a:cs typeface="Cambria" panose="02040503050406030204" pitchFamily="18" charset="0"/>
              </a:rPr>
              <a:t>T</a:t>
            </a:r>
            <a:r>
              <a:rPr lang="en-GB" sz="2400" b="1" dirty="0">
                <a:effectLst/>
                <a:ea typeface="Cambria" panose="02040503050406030204" pitchFamily="18" charset="0"/>
                <a:cs typeface="Cambria" panose="02040503050406030204" pitchFamily="18" charset="0"/>
              </a:rPr>
              <a:t>he HaSB-IDD trial</a:t>
            </a:r>
            <a:endParaRPr lang="en-GB" sz="2400" b="1" dirty="0">
              <a:latin typeface="+mj-lt"/>
              <a:ea typeface="Cambria" panose="02040503050406030204" pitchFamily="18" charset="0"/>
              <a:cs typeface="Cambria" panose="02040503050406030204" pitchFamily="18" charset="0"/>
            </a:endParaRPr>
          </a:p>
          <a:p>
            <a:pPr marL="65405" marR="51435" lvl="0" indent="0" algn="ctr" defTabSz="914400" rtl="0" eaLnBrk="1" fontAlgn="auto" latinLnBrk="0" hangingPunct="1">
              <a:lnSpc>
                <a:spcPct val="115000"/>
              </a:lnSpc>
              <a:spcBef>
                <a:spcPts val="190"/>
              </a:spcBef>
              <a:spcAft>
                <a:spcPts val="100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alibri Light" panose="020F0302020204030204"/>
                <a:ea typeface="Cambria" panose="02040503050406030204" pitchFamily="18" charset="0"/>
                <a:cs typeface="Cambria" panose="02040503050406030204" pitchFamily="18" charset="0"/>
              </a:rPr>
              <a:t>RCT of group CBT for men with intellectual and/or developmental disabilities and harmful sexual behaviour</a:t>
            </a:r>
          </a:p>
          <a:p>
            <a:pPr>
              <a:lnSpc>
                <a:spcPts val="750"/>
              </a:lnSpc>
              <a:spcBef>
                <a:spcPts val="17"/>
              </a:spcBef>
            </a:pPr>
            <a:endParaRPr lang="en-GB" sz="750" dirty="0"/>
          </a:p>
          <a:p>
            <a:pPr>
              <a:lnSpc>
                <a:spcPts val="1000"/>
              </a:lnSpc>
            </a:pPr>
            <a:endParaRPr sz="1000" dirty="0"/>
          </a:p>
          <a:p>
            <a:pPr>
              <a:lnSpc>
                <a:spcPts val="1000"/>
              </a:lnSpc>
            </a:pPr>
            <a:endParaRPr sz="1000" dirty="0"/>
          </a:p>
          <a:p>
            <a:pPr marL="1158875" marR="669925" algn="ctr"/>
            <a:endParaRPr lang="en-GB" sz="1000" dirty="0"/>
          </a:p>
          <a:p>
            <a:pPr marL="1158875" marR="669925" algn="ctr"/>
            <a:endParaRPr lang="en-GB" sz="1000" spc="-15" dirty="0">
              <a:latin typeface="Arial"/>
              <a:cs typeface="Arial"/>
            </a:endParaRPr>
          </a:p>
          <a:p>
            <a:pPr marL="1158875" marR="669925" algn="ctr"/>
            <a:endParaRPr lang="en-GB" spc="-15" dirty="0">
              <a:latin typeface="Arial"/>
              <a:cs typeface="Arial"/>
            </a:endParaRPr>
          </a:p>
          <a:p>
            <a:pPr marL="1158875" marR="669925" algn="ctr"/>
            <a:endParaRPr lang="en-GB" spc="-15" dirty="0">
              <a:latin typeface="Arial"/>
              <a:cs typeface="Arial"/>
            </a:endParaRPr>
          </a:p>
          <a:p>
            <a:pPr marL="1158875" marR="669925" algn="ctr"/>
            <a:endParaRPr lang="en-GB" b="1" spc="-15" dirty="0" smtClean="0">
              <a:latin typeface="Arial"/>
              <a:cs typeface="Arial"/>
            </a:endParaRPr>
          </a:p>
          <a:p>
            <a:pPr marL="1158875" marR="669925" algn="ctr"/>
            <a:endParaRPr lang="en-GB" b="1" spc="-15" dirty="0">
              <a:latin typeface="Arial"/>
              <a:cs typeface="Arial"/>
            </a:endParaRPr>
          </a:p>
          <a:p>
            <a:pPr marL="1158875" marR="669925" algn="ctr"/>
            <a:endParaRPr lang="en-GB" b="1" spc="-15" dirty="0">
              <a:latin typeface="Arial"/>
              <a:cs typeface="Arial"/>
            </a:endParaRPr>
          </a:p>
          <a:p>
            <a:pPr marL="1158875" marR="669925"/>
            <a:r>
              <a:rPr lang="en-GB" b="1" spc="-15" dirty="0">
                <a:latin typeface="+mj-lt"/>
                <a:cs typeface="Arial"/>
              </a:rPr>
              <a:t>Chief Investigator: Prof Glyn</a:t>
            </a:r>
            <a:r>
              <a:rPr lang="en-GB" b="1" spc="-10" dirty="0">
                <a:latin typeface="+mj-lt"/>
                <a:cs typeface="Arial"/>
              </a:rPr>
              <a:t>is </a:t>
            </a:r>
            <a:r>
              <a:rPr lang="en-GB" b="1" spc="-20" dirty="0">
                <a:latin typeface="+mj-lt"/>
                <a:cs typeface="Arial"/>
              </a:rPr>
              <a:t>Mu</a:t>
            </a:r>
            <a:r>
              <a:rPr lang="en-GB" b="1" spc="-5" dirty="0">
                <a:latin typeface="+mj-lt"/>
                <a:cs typeface="Arial"/>
              </a:rPr>
              <a:t>r</a:t>
            </a:r>
            <a:r>
              <a:rPr lang="en-GB" b="1" spc="-20" dirty="0">
                <a:latin typeface="+mj-lt"/>
                <a:cs typeface="Arial"/>
              </a:rPr>
              <a:t>p</a:t>
            </a:r>
            <a:r>
              <a:rPr lang="en-GB" b="1" spc="-15" dirty="0">
                <a:latin typeface="+mj-lt"/>
                <a:cs typeface="Arial"/>
              </a:rPr>
              <a:t>hy, Tiz</a:t>
            </a:r>
            <a:r>
              <a:rPr lang="en-GB" b="1" spc="-10" dirty="0">
                <a:latin typeface="+mj-lt"/>
                <a:cs typeface="Arial"/>
              </a:rPr>
              <a:t>a</a:t>
            </a:r>
            <a:r>
              <a:rPr lang="en-GB" b="1" spc="-15" dirty="0">
                <a:latin typeface="+mj-lt"/>
                <a:cs typeface="Arial"/>
              </a:rPr>
              <a:t>rd</a:t>
            </a:r>
            <a:r>
              <a:rPr lang="en-GB" b="1" spc="15" dirty="0">
                <a:latin typeface="+mj-lt"/>
                <a:cs typeface="Arial"/>
              </a:rPr>
              <a:t> </a:t>
            </a:r>
            <a:r>
              <a:rPr lang="en-GB" b="1" spc="-20" dirty="0">
                <a:latin typeface="+mj-lt"/>
                <a:cs typeface="Arial"/>
              </a:rPr>
              <a:t>Cen</a:t>
            </a:r>
            <a:r>
              <a:rPr lang="en-GB" b="1" spc="-5" dirty="0">
                <a:latin typeface="+mj-lt"/>
                <a:cs typeface="Arial"/>
              </a:rPr>
              <a:t>t</a:t>
            </a:r>
            <a:r>
              <a:rPr lang="en-GB" b="1" spc="-10" dirty="0">
                <a:latin typeface="+mj-lt"/>
                <a:cs typeface="Arial"/>
              </a:rPr>
              <a:t>r</a:t>
            </a:r>
            <a:r>
              <a:rPr lang="en-GB" b="1" spc="-15" dirty="0">
                <a:latin typeface="+mj-lt"/>
                <a:cs typeface="Arial"/>
              </a:rPr>
              <a:t>e</a:t>
            </a:r>
            <a:r>
              <a:rPr lang="en-GB" b="1" spc="-10" dirty="0">
                <a:latin typeface="+mj-lt"/>
                <a:cs typeface="Arial"/>
              </a:rPr>
              <a:t>,</a:t>
            </a:r>
            <a:r>
              <a:rPr lang="en-GB" b="1" spc="-5" dirty="0">
                <a:latin typeface="+mj-lt"/>
                <a:cs typeface="Arial"/>
              </a:rPr>
              <a:t> </a:t>
            </a:r>
            <a:r>
              <a:rPr lang="en-GB" b="1" spc="-15" dirty="0">
                <a:latin typeface="+mj-lt"/>
                <a:cs typeface="Arial"/>
              </a:rPr>
              <a:t>Uni</a:t>
            </a:r>
            <a:r>
              <a:rPr lang="en-GB" b="1" spc="-10" dirty="0">
                <a:latin typeface="+mj-lt"/>
                <a:cs typeface="Arial"/>
              </a:rPr>
              <a:t>v</a:t>
            </a:r>
            <a:r>
              <a:rPr lang="en-GB" b="1" spc="-20" dirty="0">
                <a:latin typeface="+mj-lt"/>
                <a:cs typeface="Arial"/>
              </a:rPr>
              <a:t>e</a:t>
            </a:r>
            <a:r>
              <a:rPr lang="en-GB" b="1" spc="-5" dirty="0">
                <a:latin typeface="+mj-lt"/>
                <a:cs typeface="Arial"/>
              </a:rPr>
              <a:t>r</a:t>
            </a:r>
            <a:r>
              <a:rPr lang="en-GB" b="1" spc="-15" dirty="0">
                <a:latin typeface="+mj-lt"/>
                <a:cs typeface="Arial"/>
              </a:rPr>
              <a:t>s</a:t>
            </a:r>
            <a:r>
              <a:rPr lang="en-GB" b="1" spc="-5" dirty="0">
                <a:latin typeface="+mj-lt"/>
                <a:cs typeface="Arial"/>
              </a:rPr>
              <a:t>i</a:t>
            </a:r>
            <a:r>
              <a:rPr lang="en-GB" b="1" spc="-15" dirty="0">
                <a:latin typeface="+mj-lt"/>
                <a:cs typeface="Arial"/>
              </a:rPr>
              <a:t>ty of </a:t>
            </a:r>
            <a:r>
              <a:rPr lang="en-GB" b="1" spc="-20" dirty="0">
                <a:latin typeface="+mj-lt"/>
                <a:cs typeface="Arial"/>
              </a:rPr>
              <a:t>Ke</a:t>
            </a:r>
            <a:r>
              <a:rPr lang="en-GB" b="1" spc="-15" dirty="0">
                <a:latin typeface="+mj-lt"/>
                <a:cs typeface="Arial"/>
              </a:rPr>
              <a:t>n</a:t>
            </a:r>
            <a:r>
              <a:rPr lang="en-GB" b="1" spc="-10" dirty="0">
                <a:latin typeface="+mj-lt"/>
                <a:cs typeface="Arial"/>
              </a:rPr>
              <a:t>t</a:t>
            </a:r>
          </a:p>
          <a:p>
            <a:pPr marL="1158875" marR="669925" algn="ctr"/>
            <a:r>
              <a:rPr lang="en-GB" b="1" spc="-10" dirty="0">
                <a:latin typeface="+mj-lt"/>
                <a:cs typeface="Arial"/>
              </a:rPr>
              <a:t>Trial Managers: Lisa Richardson &amp; Nadjet S. El-Mehidi</a:t>
            </a:r>
          </a:p>
          <a:p>
            <a:pPr marL="1158875" marR="669925" algn="ctr"/>
            <a:r>
              <a:rPr lang="en-GB" b="1" spc="-10" dirty="0">
                <a:latin typeface="+mj-lt"/>
                <a:cs typeface="Arial"/>
              </a:rPr>
              <a:t>Trial sponsor: University </a:t>
            </a:r>
            <a:r>
              <a:rPr lang="en-GB" b="1" spc="-10">
                <a:latin typeface="+mj-lt"/>
                <a:cs typeface="Arial"/>
              </a:rPr>
              <a:t>of </a:t>
            </a:r>
            <a:r>
              <a:rPr lang="en-GB" b="1" spc="-10" smtClean="0">
                <a:latin typeface="+mj-lt"/>
                <a:cs typeface="Arial"/>
              </a:rPr>
              <a:t>Kent</a:t>
            </a:r>
            <a:br>
              <a:rPr lang="en-GB" b="1" spc="-10" smtClean="0">
                <a:latin typeface="+mj-lt"/>
                <a:cs typeface="Arial"/>
              </a:rPr>
            </a:br>
            <a:endParaRPr lang="en-GB" b="1" dirty="0">
              <a:latin typeface="+mj-lt"/>
            </a:endParaRPr>
          </a:p>
          <a:p>
            <a:pPr marL="487045" algn="ctr">
              <a:lnSpc>
                <a:spcPct val="100000"/>
              </a:lnSpc>
            </a:pPr>
            <a:r>
              <a:rPr lang="en-GB" b="1" dirty="0" smtClean="0">
                <a:latin typeface="Arial"/>
                <a:cs typeface="Arial"/>
              </a:rPr>
              <a:t>g.h.murphy@kent.ac.uk</a:t>
            </a:r>
            <a:endParaRPr b="1" dirty="0">
              <a:latin typeface="Arial"/>
              <a:cs typeface="Arial"/>
            </a:endParaRPr>
          </a:p>
        </p:txBody>
      </p:sp>
      <p:pic>
        <p:nvPicPr>
          <p:cNvPr id="6" name="Picture 5" descr="A picture containing chart&#10;&#10;Description automatically generated">
            <a:extLst>
              <a:ext uri="{FF2B5EF4-FFF2-40B4-BE49-F238E27FC236}">
                <a16:creationId xmlns:a16="http://schemas.microsoft.com/office/drawing/2014/main" id="{060E410C-1816-BA79-DAE9-A4BA4F1011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63704" y="6364357"/>
            <a:ext cx="2670869" cy="493643"/>
          </a:xfrm>
          <a:prstGeom prst="rect">
            <a:avLst/>
          </a:prstGeom>
        </p:spPr>
      </p:pic>
      <p:pic>
        <p:nvPicPr>
          <p:cNvPr id="8" name="Picture 1">
            <a:extLst>
              <a:ext uri="{FF2B5EF4-FFF2-40B4-BE49-F238E27FC236}">
                <a16:creationId xmlns:a16="http://schemas.microsoft.com/office/drawing/2014/main" id="{7C30E5C3-A099-5723-E730-B4D6D1221E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 y="6248400"/>
            <a:ext cx="1219199" cy="616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165" y="457199"/>
            <a:ext cx="7701669" cy="906821"/>
          </a:xfrm>
        </p:spPr>
        <p:txBody>
          <a:bodyPr/>
          <a:lstStyle/>
          <a:p>
            <a:r>
              <a:rPr lang="en-GB" dirty="0">
                <a:solidFill>
                  <a:schemeClr val="accent4">
                    <a:lumMod val="50000"/>
                  </a:schemeClr>
                </a:solidFill>
              </a:rPr>
              <a:t>Inclusion criteria</a:t>
            </a:r>
          </a:p>
        </p:txBody>
      </p:sp>
      <p:sp>
        <p:nvSpPr>
          <p:cNvPr id="3" name="Text Placeholder 2"/>
          <p:cNvSpPr>
            <a:spLocks noGrp="1"/>
          </p:cNvSpPr>
          <p:nvPr>
            <p:ph type="body" idx="1"/>
          </p:nvPr>
        </p:nvSpPr>
        <p:spPr>
          <a:xfrm>
            <a:off x="721165" y="1390728"/>
            <a:ext cx="7614919" cy="5238671"/>
          </a:xfrm>
        </p:spPr>
        <p:txBody>
          <a:bodyPr/>
          <a:lstStyle/>
          <a:p>
            <a:pPr marL="0" indent="0">
              <a:buNone/>
            </a:pPr>
            <a:r>
              <a:rPr lang="en-GB" dirty="0"/>
              <a:t>- Adult men ≥ 18 </a:t>
            </a:r>
            <a:r>
              <a:rPr lang="en-GB" dirty="0" err="1"/>
              <a:t>yrs</a:t>
            </a:r>
            <a:r>
              <a:rPr lang="en-GB" dirty="0"/>
              <a:t> with borderline or mild intellectual disability (</a:t>
            </a:r>
            <a:r>
              <a:rPr lang="en-GB" dirty="0" err="1"/>
              <a:t>ie</a:t>
            </a:r>
            <a:r>
              <a:rPr lang="en-GB" dirty="0"/>
              <a:t> an IQ below 80) and deficits in adaptive behaviours, with or without autism (as assessed </a:t>
            </a:r>
            <a:r>
              <a:rPr lang="en-GB" dirty="0" smtClean="0"/>
              <a:t>after 18 </a:t>
            </a:r>
            <a:r>
              <a:rPr lang="en-GB" dirty="0" err="1" smtClean="0"/>
              <a:t>yrs</a:t>
            </a:r>
            <a:r>
              <a:rPr lang="en-GB" dirty="0" smtClean="0"/>
              <a:t> of age)</a:t>
            </a:r>
            <a:endParaRPr lang="en-GB" dirty="0"/>
          </a:p>
          <a:p>
            <a:pPr marL="0" indent="0">
              <a:buNone/>
            </a:pPr>
            <a:r>
              <a:rPr lang="en-GB" dirty="0"/>
              <a:t>- History of one or more incidents of harmful sexual behaviour (HSB*) in the last 5 years, regardless of whether convicted</a:t>
            </a:r>
          </a:p>
          <a:p>
            <a:pPr marL="0" indent="0">
              <a:buNone/>
            </a:pPr>
            <a:r>
              <a:rPr lang="en-GB" dirty="0"/>
              <a:t>- Relatively good verbal comprehension (to be judged by clinicians).</a:t>
            </a:r>
          </a:p>
          <a:p>
            <a:pPr marL="0" indent="0">
              <a:buNone/>
            </a:pPr>
            <a:r>
              <a:rPr lang="en-GB" dirty="0"/>
              <a:t>- Has capacity to provide informed consent.</a:t>
            </a:r>
          </a:p>
          <a:p>
            <a:pPr marL="0" indent="0">
              <a:buNone/>
            </a:pPr>
            <a:r>
              <a:rPr lang="en-GB" dirty="0"/>
              <a:t>*</a:t>
            </a:r>
            <a:r>
              <a:rPr lang="en-GB" sz="1800" dirty="0"/>
              <a:t>Sexual behaviour in which the other person was not consenting (or was unable to consent), and the sexual behaviour would be defined as illegal (whether or not the police had been involved)</a:t>
            </a:r>
          </a:p>
          <a:p>
            <a:pPr marL="0" indent="0">
              <a:buNone/>
            </a:pPr>
            <a:endParaRPr lang="en-GB" dirty="0"/>
          </a:p>
        </p:txBody>
      </p:sp>
    </p:spTree>
    <p:extLst>
      <p:ext uri="{BB962C8B-B14F-4D97-AF65-F5344CB8AC3E}">
        <p14:creationId xmlns:p14="http://schemas.microsoft.com/office/powerpoint/2010/main" val="831514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165" y="609599"/>
            <a:ext cx="7701669" cy="754421"/>
          </a:xfrm>
        </p:spPr>
        <p:txBody>
          <a:bodyPr/>
          <a:lstStyle/>
          <a:p>
            <a:r>
              <a:rPr lang="en-GB" dirty="0">
                <a:solidFill>
                  <a:schemeClr val="accent4">
                    <a:lumMod val="50000"/>
                  </a:schemeClr>
                </a:solidFill>
              </a:rPr>
              <a:t>Exclusion criteria</a:t>
            </a:r>
          </a:p>
        </p:txBody>
      </p:sp>
      <p:sp>
        <p:nvSpPr>
          <p:cNvPr id="3" name="Text Placeholder 2"/>
          <p:cNvSpPr>
            <a:spLocks noGrp="1"/>
          </p:cNvSpPr>
          <p:nvPr>
            <p:ph type="body" idx="1"/>
          </p:nvPr>
        </p:nvSpPr>
        <p:spPr>
          <a:xfrm>
            <a:off x="721165" y="1669796"/>
            <a:ext cx="8194235" cy="4644686"/>
          </a:xfrm>
        </p:spPr>
        <p:txBody>
          <a:bodyPr/>
          <a:lstStyle/>
          <a:p>
            <a:pPr marL="0" indent="0">
              <a:buNone/>
            </a:pPr>
            <a:r>
              <a:rPr lang="en-GB" dirty="0"/>
              <a:t>- Major mental health difficulties that would prevent participant from taking part in group CBT</a:t>
            </a:r>
          </a:p>
          <a:p>
            <a:pPr marL="0" indent="0">
              <a:buNone/>
            </a:pPr>
            <a:r>
              <a:rPr lang="en-GB" dirty="0"/>
              <a:t>- Resident in prison or in high secure services, or on a probation order with a condition of sex offender </a:t>
            </a:r>
            <a:r>
              <a:rPr lang="en-GB" dirty="0" smtClean="0"/>
              <a:t>treatment (OK to include if only a supervision order)</a:t>
            </a:r>
            <a:endParaRPr lang="en-GB" dirty="0"/>
          </a:p>
          <a:p>
            <a:pPr marL="0" indent="0">
              <a:buNone/>
            </a:pPr>
            <a:r>
              <a:rPr lang="en-GB" dirty="0"/>
              <a:t>- Has </a:t>
            </a:r>
            <a:r>
              <a:rPr lang="en-GB" dirty="0" smtClean="0"/>
              <a:t>completed CBT for HSB before, </a:t>
            </a:r>
            <a:r>
              <a:rPr lang="en-GB" dirty="0"/>
              <a:t>in last 3 years</a:t>
            </a:r>
          </a:p>
          <a:p>
            <a:endParaRPr lang="en-GB" dirty="0"/>
          </a:p>
          <a:p>
            <a:pPr marL="0" indent="0">
              <a:buNone/>
            </a:pPr>
            <a:r>
              <a:rPr lang="en-GB" dirty="0"/>
              <a:t>A Carer will be recruited, one for each man. They may be a family member (e.g. a parent) or a paid carer. They must know the man well. </a:t>
            </a:r>
          </a:p>
        </p:txBody>
      </p:sp>
    </p:spTree>
    <p:extLst>
      <p:ext uri="{BB962C8B-B14F-4D97-AF65-F5344CB8AC3E}">
        <p14:creationId xmlns:p14="http://schemas.microsoft.com/office/powerpoint/2010/main" val="503708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4">
                    <a:lumMod val="50000"/>
                  </a:schemeClr>
                </a:solidFill>
              </a:rPr>
              <a:t>Current status</a:t>
            </a:r>
          </a:p>
        </p:txBody>
      </p:sp>
      <p:sp>
        <p:nvSpPr>
          <p:cNvPr id="3" name="Text Placeholder 2"/>
          <p:cNvSpPr>
            <a:spLocks noGrp="1"/>
          </p:cNvSpPr>
          <p:nvPr>
            <p:ph type="body" idx="1"/>
          </p:nvPr>
        </p:nvSpPr>
        <p:spPr>
          <a:xfrm>
            <a:off x="721165" y="1384803"/>
            <a:ext cx="7614919" cy="5171482"/>
          </a:xfrm>
        </p:spPr>
        <p:txBody>
          <a:bodyPr/>
          <a:lstStyle/>
          <a:p>
            <a:pPr>
              <a:buFont typeface="Wingdings" panose="05000000000000000000" pitchFamily="2" charset="2"/>
              <a:buChar char="ü"/>
            </a:pPr>
            <a:r>
              <a:rPr lang="en-GB" sz="2400" dirty="0"/>
              <a:t>NIHR (HTA) Funding secured: 01 Oct 2021 (4 ½ </a:t>
            </a:r>
            <a:r>
              <a:rPr lang="en-GB" sz="2400" dirty="0" err="1"/>
              <a:t>yrs</a:t>
            </a:r>
            <a:r>
              <a:rPr lang="en-GB" sz="2400" dirty="0"/>
              <a:t>)</a:t>
            </a:r>
          </a:p>
          <a:p>
            <a:pPr>
              <a:lnSpc>
                <a:spcPct val="100000"/>
              </a:lnSpc>
              <a:spcBef>
                <a:spcPts val="0"/>
              </a:spcBef>
              <a:buFont typeface="Wingdings" panose="05000000000000000000" pitchFamily="2" charset="2"/>
              <a:buChar char="ü"/>
            </a:pPr>
            <a:r>
              <a:rPr lang="en-GB" sz="2400" dirty="0"/>
              <a:t>Original submission to Ethics (REC): 08 Nov </a:t>
            </a:r>
            <a:r>
              <a:rPr lang="en-GB" sz="2400" dirty="0" smtClean="0"/>
              <a:t>2021, approved 5</a:t>
            </a:r>
            <a:r>
              <a:rPr lang="en-GB" sz="2400" baseline="30000" dirty="0" smtClean="0"/>
              <a:t>th</a:t>
            </a:r>
            <a:r>
              <a:rPr lang="en-GB" sz="2400" dirty="0" smtClean="0"/>
              <a:t> Jan 2022 (+3 minor amendments since then)</a:t>
            </a:r>
            <a:endParaRPr lang="en-GB" sz="2400" dirty="0"/>
          </a:p>
          <a:p>
            <a:r>
              <a:rPr lang="en-GB" sz="2400" dirty="0" smtClean="0"/>
              <a:t>10 </a:t>
            </a:r>
            <a:r>
              <a:rPr lang="en-GB" sz="2400" dirty="0"/>
              <a:t>sites activated (Gloucestershire, CNTW, KMPT, HPFT (2), Norwich, Surrey, St Andrews </a:t>
            </a:r>
            <a:r>
              <a:rPr lang="en-GB" sz="2400" dirty="0" smtClean="0"/>
              <a:t>Essex, Humber, Lothian) &amp; 5 further sites interested</a:t>
            </a:r>
            <a:endParaRPr lang="en-GB" sz="2400" dirty="0">
              <a:solidFill>
                <a:srgbClr val="FF0000"/>
              </a:solidFill>
            </a:endParaRPr>
          </a:p>
          <a:p>
            <a:pPr marL="0" indent="0">
              <a:buNone/>
            </a:pPr>
            <a:r>
              <a:rPr lang="en-GB" sz="2400" dirty="0"/>
              <a:t>	</a:t>
            </a:r>
            <a:r>
              <a:rPr lang="en-GB" sz="2400" i="1" dirty="0" smtClean="0"/>
              <a:t>participants </a:t>
            </a:r>
            <a:r>
              <a:rPr lang="en-GB" sz="2400" i="1" dirty="0"/>
              <a:t>are being screened at </a:t>
            </a:r>
            <a:r>
              <a:rPr lang="en-GB" sz="2400" i="1" dirty="0" smtClean="0"/>
              <a:t>some of these 10	sites (Humber, Lothian), </a:t>
            </a:r>
            <a:r>
              <a:rPr lang="en-GB" sz="2400" i="1" dirty="0"/>
              <a:t>some </a:t>
            </a:r>
            <a:r>
              <a:rPr lang="en-GB" sz="2400" i="1" dirty="0" smtClean="0"/>
              <a:t>sites baselines </a:t>
            </a:r>
            <a:r>
              <a:rPr lang="en-GB" sz="2400" i="1" dirty="0"/>
              <a:t>being </a:t>
            </a:r>
            <a:r>
              <a:rPr lang="en-GB" sz="2400" i="1" dirty="0" smtClean="0"/>
              <a:t>	collected </a:t>
            </a:r>
            <a:r>
              <a:rPr lang="en-GB" sz="2400" i="1" dirty="0"/>
              <a:t>&amp; </a:t>
            </a:r>
            <a:r>
              <a:rPr lang="en-GB" sz="2400" i="1" dirty="0" smtClean="0"/>
              <a:t>some sites already randomised (5)</a:t>
            </a:r>
            <a:endParaRPr lang="en-GB" sz="2400" i="1" dirty="0"/>
          </a:p>
          <a:p>
            <a:r>
              <a:rPr lang="en-GB" sz="2400" dirty="0"/>
              <a:t>Next: we are looking for another </a:t>
            </a:r>
            <a:r>
              <a:rPr lang="en-GB" sz="2400" dirty="0" smtClean="0"/>
              <a:t>15 </a:t>
            </a:r>
            <a:r>
              <a:rPr lang="en-GB" sz="2400" dirty="0"/>
              <a:t>or so sites </a:t>
            </a:r>
          </a:p>
          <a:p>
            <a:r>
              <a:rPr lang="en-GB" sz="2400" dirty="0"/>
              <a:t>We will organise initial discussions with sites, and then once agreed, sites initiation visits will follow, with site activations after that</a:t>
            </a:r>
          </a:p>
          <a:p>
            <a:pPr marL="0" indent="0">
              <a:buNone/>
            </a:pPr>
            <a:endParaRPr lang="en-GB" dirty="0"/>
          </a:p>
        </p:txBody>
      </p:sp>
    </p:spTree>
    <p:extLst>
      <p:ext uri="{BB962C8B-B14F-4D97-AF65-F5344CB8AC3E}">
        <p14:creationId xmlns:p14="http://schemas.microsoft.com/office/powerpoint/2010/main" val="3668377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Ethical issues</a:t>
            </a:r>
          </a:p>
        </p:txBody>
      </p:sp>
      <p:sp>
        <p:nvSpPr>
          <p:cNvPr id="3" name="Text Placeholder 2"/>
          <p:cNvSpPr>
            <a:spLocks noGrp="1"/>
          </p:cNvSpPr>
          <p:nvPr>
            <p:ph type="body" idx="1"/>
          </p:nvPr>
        </p:nvSpPr>
        <p:spPr>
          <a:xfrm>
            <a:off x="609600" y="1219200"/>
            <a:ext cx="7614919" cy="5029200"/>
          </a:xfrm>
        </p:spPr>
        <p:txBody>
          <a:bodyPr/>
          <a:lstStyle/>
          <a:p>
            <a:r>
              <a:rPr lang="en-GB" sz="2400" dirty="0"/>
              <a:t>Ethics committee in full support of the design of the study - and of the participant info sheet &amp; consent form </a:t>
            </a:r>
          </a:p>
          <a:p>
            <a:r>
              <a:rPr lang="en-GB" sz="2400" dirty="0"/>
              <a:t>All men included will have capacity to consent - we need to recognise their right to choose</a:t>
            </a:r>
          </a:p>
          <a:p>
            <a:r>
              <a:rPr lang="en-US" sz="2400" dirty="0" smtClean="0"/>
              <a:t>Worries about the ethics of an RCT but:</a:t>
            </a:r>
            <a:br>
              <a:rPr lang="en-US" sz="2400" dirty="0" smtClean="0"/>
            </a:br>
            <a:r>
              <a:rPr lang="en-US" sz="2400" dirty="0" smtClean="0"/>
              <a:t>- Is </a:t>
            </a:r>
            <a:r>
              <a:rPr lang="en-US" sz="2400" dirty="0"/>
              <a:t>it ethical to </a:t>
            </a:r>
            <a:r>
              <a:rPr lang="en-GB" sz="2400" dirty="0"/>
              <a:t>ask men  to complete an intensive lengthy treatment if not sure it works? </a:t>
            </a:r>
            <a:r>
              <a:rPr lang="en-GB" sz="2400" dirty="0" smtClean="0"/>
              <a:t/>
            </a:r>
            <a:br>
              <a:rPr lang="en-GB" sz="2400" dirty="0" smtClean="0"/>
            </a:br>
            <a:r>
              <a:rPr lang="en-GB" sz="2400" dirty="0" smtClean="0"/>
              <a:t>- Is </a:t>
            </a:r>
            <a:r>
              <a:rPr lang="en-GB" sz="2400" dirty="0"/>
              <a:t>it ethical to only provide TAU for some </a:t>
            </a:r>
            <a:r>
              <a:rPr lang="en-GB" sz="2400" dirty="0" smtClean="0"/>
              <a:t>men?</a:t>
            </a:r>
            <a:br>
              <a:rPr lang="en-GB" sz="2400" dirty="0" smtClean="0"/>
            </a:br>
            <a:r>
              <a:rPr lang="en-GB" sz="2400" dirty="0" smtClean="0"/>
              <a:t>- Some </a:t>
            </a:r>
            <a:r>
              <a:rPr lang="en-GB" sz="2400" dirty="0"/>
              <a:t>sites have never offered treatment </a:t>
            </a:r>
            <a:r>
              <a:rPr lang="en-GB" sz="2400" dirty="0" smtClean="0"/>
              <a:t>before, so TAU can hardly be a disadvantage for them</a:t>
            </a:r>
            <a:r>
              <a:rPr lang="en-GB" sz="2400" dirty="0"/>
              <a:t/>
            </a:r>
            <a:br>
              <a:rPr lang="en-GB" sz="2400" dirty="0"/>
            </a:br>
            <a:r>
              <a:rPr lang="en-GB" sz="2400" dirty="0" smtClean="0"/>
              <a:t>- even </a:t>
            </a:r>
            <a:r>
              <a:rPr lang="en-GB" sz="2400" dirty="0"/>
              <a:t>when </a:t>
            </a:r>
            <a:r>
              <a:rPr lang="en-GB" sz="2400" dirty="0" smtClean="0"/>
              <a:t>treatment (</a:t>
            </a:r>
            <a:r>
              <a:rPr lang="en-GB" sz="2400" dirty="0" err="1" smtClean="0"/>
              <a:t>eg</a:t>
            </a:r>
            <a:r>
              <a:rPr lang="en-GB" sz="2400" dirty="0" smtClean="0"/>
              <a:t> SOTSEC-ID) is offered, </a:t>
            </a:r>
            <a:r>
              <a:rPr lang="en-GB" sz="2400" dirty="0"/>
              <a:t>typically settings only provide one group at a time </a:t>
            </a:r>
            <a:r>
              <a:rPr lang="en-GB" sz="2400" dirty="0" smtClean="0"/>
              <a:t>- so </a:t>
            </a:r>
            <a:r>
              <a:rPr lang="en-GB" sz="2400" dirty="0"/>
              <a:t>men often wait for a group to become available</a:t>
            </a:r>
          </a:p>
          <a:p>
            <a:r>
              <a:rPr lang="en-GB" sz="2400" dirty="0"/>
              <a:t>Commissioners </a:t>
            </a:r>
            <a:r>
              <a:rPr lang="en-GB" sz="2400" dirty="0" smtClean="0"/>
              <a:t>are supporting </a:t>
            </a:r>
            <a:r>
              <a:rPr lang="en-GB" sz="2400" dirty="0"/>
              <a:t>the trial</a:t>
            </a:r>
          </a:p>
        </p:txBody>
      </p:sp>
    </p:spTree>
    <p:extLst>
      <p:ext uri="{BB962C8B-B14F-4D97-AF65-F5344CB8AC3E}">
        <p14:creationId xmlns:p14="http://schemas.microsoft.com/office/powerpoint/2010/main" val="1006036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4">
                    <a:lumMod val="50000"/>
                  </a:schemeClr>
                </a:solidFill>
              </a:rPr>
              <a:t>Trial team &amp; contacts</a:t>
            </a:r>
          </a:p>
        </p:txBody>
      </p:sp>
      <p:sp>
        <p:nvSpPr>
          <p:cNvPr id="3" name="Text Placeholder 2"/>
          <p:cNvSpPr>
            <a:spLocks noGrp="1"/>
          </p:cNvSpPr>
          <p:nvPr>
            <p:ph type="body" idx="1"/>
          </p:nvPr>
        </p:nvSpPr>
        <p:spPr>
          <a:xfrm>
            <a:off x="725864" y="1066800"/>
            <a:ext cx="8189536" cy="5474081"/>
          </a:xfrm>
        </p:spPr>
        <p:txBody>
          <a:bodyPr/>
          <a:lstStyle/>
          <a:p>
            <a:pPr marL="0" indent="0">
              <a:buNone/>
            </a:pPr>
            <a:r>
              <a:rPr lang="en-GB" sz="2400" dirty="0"/>
              <a:t>Tizard Centre, University of Kent</a:t>
            </a:r>
          </a:p>
          <a:p>
            <a:pPr marL="0" indent="0">
              <a:buNone/>
            </a:pPr>
            <a:r>
              <a:rPr lang="en-GB" sz="1800" dirty="0"/>
              <a:t>Chief Investigator: Prof Glynis Murphy - </a:t>
            </a:r>
            <a:r>
              <a:rPr lang="en-GB" sz="1800" dirty="0">
                <a:hlinkClick r:id="rId2"/>
              </a:rPr>
              <a:t>g.h.murphy@kent.ac.uk</a:t>
            </a:r>
            <a:endParaRPr lang="en-GB" sz="1800" dirty="0"/>
          </a:p>
          <a:p>
            <a:pPr marL="0" indent="0">
              <a:buNone/>
            </a:pPr>
            <a:r>
              <a:rPr lang="en-GB" sz="1800" dirty="0"/>
              <a:t>Trial Managers: Lisa Richardson &amp; Nadjet S. El-</a:t>
            </a:r>
            <a:r>
              <a:rPr lang="en-GB" sz="1800" dirty="0" err="1"/>
              <a:t>Mehidi</a:t>
            </a:r>
            <a:r>
              <a:rPr lang="en-GB" sz="1800" dirty="0"/>
              <a:t> </a:t>
            </a:r>
          </a:p>
          <a:p>
            <a:pPr marL="0" indent="0">
              <a:buNone/>
            </a:pPr>
            <a:r>
              <a:rPr lang="en-GB" sz="1800" dirty="0">
                <a:hlinkClick r:id="rId3"/>
              </a:rPr>
              <a:t>l.j.Richardson-29@kent.ac.uk</a:t>
            </a:r>
            <a:r>
              <a:rPr lang="en-GB" sz="1800" dirty="0"/>
              <a:t> &amp; </a:t>
            </a:r>
            <a:r>
              <a:rPr lang="en-GB" sz="1800" dirty="0">
                <a:hlinkClick r:id="rId4"/>
              </a:rPr>
              <a:t>n.s.el-mehidi@kent.ac.uk</a:t>
            </a:r>
            <a:endParaRPr lang="en-GB" sz="1800" dirty="0"/>
          </a:p>
          <a:p>
            <a:pPr marL="0" indent="0">
              <a:buNone/>
            </a:pPr>
            <a:r>
              <a:rPr lang="en-GB" sz="1800" dirty="0"/>
              <a:t>Research Assistant: Josephine Collins </a:t>
            </a:r>
            <a:r>
              <a:rPr lang="en-GB" sz="1800" dirty="0">
                <a:hlinkClick r:id="rId5"/>
              </a:rPr>
              <a:t>j.Collins-2001@kent.ac.uk</a:t>
            </a:r>
            <a:endParaRPr lang="en-GB" sz="1800" dirty="0"/>
          </a:p>
          <a:p>
            <a:pPr marL="0" indent="0">
              <a:buNone/>
            </a:pPr>
            <a:endParaRPr lang="en-GB" sz="2400" dirty="0"/>
          </a:p>
          <a:p>
            <a:pPr marL="0" indent="0">
              <a:buNone/>
            </a:pPr>
            <a:r>
              <a:rPr lang="en-GB" sz="2400" dirty="0"/>
              <a:t>Norwich Clinical Trials Unit (NCTU), University of East Anglia</a:t>
            </a:r>
          </a:p>
          <a:p>
            <a:pPr marL="0" indent="0">
              <a:buNone/>
            </a:pPr>
            <a:r>
              <a:rPr lang="en-GB" sz="1800" dirty="0"/>
              <a:t>Trial statistician: Prof Lee Shepstone</a:t>
            </a:r>
          </a:p>
          <a:p>
            <a:pPr marL="0" indent="0">
              <a:buNone/>
            </a:pPr>
            <a:r>
              <a:rPr lang="en-GB" sz="1800" dirty="0"/>
              <a:t>Head of data management: Martin Pond</a:t>
            </a:r>
          </a:p>
          <a:p>
            <a:pPr marL="0" indent="0">
              <a:buNone/>
            </a:pPr>
            <a:r>
              <a:rPr lang="en-GB" sz="1800" dirty="0"/>
              <a:t>Health Economics: David Turner &amp; Adam Wagner</a:t>
            </a:r>
          </a:p>
          <a:p>
            <a:pPr marL="0" indent="0">
              <a:buNone/>
            </a:pPr>
            <a:endParaRPr lang="en-GB" sz="1800" dirty="0"/>
          </a:p>
          <a:p>
            <a:pPr marL="0" indent="0">
              <a:buNone/>
            </a:pPr>
            <a:r>
              <a:rPr lang="en-GB" sz="2400" dirty="0"/>
              <a:t>Other team members (co-applicants)</a:t>
            </a:r>
          </a:p>
          <a:p>
            <a:pPr marL="0" indent="0">
              <a:buNone/>
            </a:pPr>
            <a:r>
              <a:rPr lang="en-GB" sz="1800" dirty="0"/>
              <a:t>Prof Pete Langdon, Prof John Rose, Prof John Taylor, Dr </a:t>
            </a:r>
            <a:r>
              <a:rPr lang="en-GB" sz="1800" dirty="0" err="1"/>
              <a:t>Regi</a:t>
            </a:r>
            <a:r>
              <a:rPr lang="en-GB" sz="1800" dirty="0"/>
              <a:t> Alexander, Andy </a:t>
            </a:r>
            <a:r>
              <a:rPr lang="en-GB" sz="1800" dirty="0" err="1"/>
              <a:t>Inett</a:t>
            </a:r>
            <a:r>
              <a:rPr lang="en-GB" sz="1800" dirty="0"/>
              <a:t>, Viv Cooper</a:t>
            </a:r>
          </a:p>
        </p:txBody>
      </p:sp>
    </p:spTree>
    <p:extLst>
      <p:ext uri="{BB962C8B-B14F-4D97-AF65-F5344CB8AC3E}">
        <p14:creationId xmlns:p14="http://schemas.microsoft.com/office/powerpoint/2010/main" val="1130533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
            </a:r>
            <a:br>
              <a:rPr lang="en-GB" dirty="0"/>
            </a:br>
            <a:r>
              <a:rPr lang="en-GB" dirty="0"/>
              <a:t>Thank you for being here!</a:t>
            </a:r>
          </a:p>
        </p:txBody>
      </p:sp>
      <p:sp>
        <p:nvSpPr>
          <p:cNvPr id="3" name="Text Placeholder 2"/>
          <p:cNvSpPr>
            <a:spLocks noGrp="1"/>
          </p:cNvSpPr>
          <p:nvPr>
            <p:ph type="body" idx="1"/>
          </p:nvPr>
        </p:nvSpPr>
        <p:spPr>
          <a:xfrm>
            <a:off x="764540" y="2133600"/>
            <a:ext cx="7614919" cy="4180882"/>
          </a:xfrm>
        </p:spPr>
        <p:txBody>
          <a:bodyPr/>
          <a:lstStyle/>
          <a:p>
            <a:pPr algn="ctr"/>
            <a:r>
              <a:rPr lang="en-GB" sz="4000" dirty="0"/>
              <a:t>Comments?</a:t>
            </a:r>
          </a:p>
          <a:p>
            <a:pPr algn="ctr"/>
            <a:r>
              <a:rPr lang="en-GB" sz="4000" dirty="0"/>
              <a:t>Questions?</a:t>
            </a:r>
          </a:p>
        </p:txBody>
      </p:sp>
    </p:spTree>
    <p:extLst>
      <p:ext uri="{BB962C8B-B14F-4D97-AF65-F5344CB8AC3E}">
        <p14:creationId xmlns:p14="http://schemas.microsoft.com/office/powerpoint/2010/main" val="4203954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b="1" dirty="0">
                <a:solidFill>
                  <a:schemeClr val="accent4">
                    <a:lumMod val="50000"/>
                  </a:schemeClr>
                </a:solidFill>
              </a:rPr>
              <a:t>Agenda</a:t>
            </a:r>
          </a:p>
        </p:txBody>
      </p:sp>
      <p:sp>
        <p:nvSpPr>
          <p:cNvPr id="4101" name="Rectangle 3"/>
          <p:cNvSpPr>
            <a:spLocks noGrp="1" noChangeArrowheads="1"/>
          </p:cNvSpPr>
          <p:nvPr>
            <p:ph idx="1"/>
          </p:nvPr>
        </p:nvSpPr>
        <p:spPr>
          <a:xfrm>
            <a:off x="688032" y="1501899"/>
            <a:ext cx="7772400" cy="4807421"/>
          </a:xfrm>
        </p:spPr>
        <p:txBody>
          <a:bodyPr rtlCol="0">
            <a:noAutofit/>
          </a:bodyPr>
          <a:lstStyle/>
          <a:p>
            <a:pPr marL="457200" indent="-457200" eaLnBrk="1" fontAlgn="auto" hangingPunct="1">
              <a:lnSpc>
                <a:spcPct val="90000"/>
              </a:lnSpc>
              <a:spcBef>
                <a:spcPts val="1200"/>
              </a:spcBef>
              <a:spcAft>
                <a:spcPts val="0"/>
              </a:spcAft>
              <a:buAutoNum type="arabicParenR"/>
              <a:defRPr/>
            </a:pPr>
            <a:r>
              <a:rPr lang="en-GB" sz="2400" dirty="0"/>
              <a:t>Introductions &amp; Kent Team</a:t>
            </a:r>
          </a:p>
          <a:p>
            <a:pPr marL="457200" indent="-457200" eaLnBrk="1" fontAlgn="auto" hangingPunct="1">
              <a:lnSpc>
                <a:spcPct val="90000"/>
              </a:lnSpc>
              <a:spcBef>
                <a:spcPts val="1200"/>
              </a:spcBef>
              <a:spcAft>
                <a:spcPts val="0"/>
              </a:spcAft>
              <a:buAutoNum type="arabicParenR"/>
              <a:defRPr/>
            </a:pPr>
            <a:r>
              <a:rPr lang="en-GB" sz="2400" dirty="0"/>
              <a:t>Trial overview incl. objectives, design &amp; measures</a:t>
            </a:r>
          </a:p>
          <a:p>
            <a:pPr marL="457200" indent="-457200" eaLnBrk="1" fontAlgn="auto" hangingPunct="1">
              <a:lnSpc>
                <a:spcPct val="90000"/>
              </a:lnSpc>
              <a:spcBef>
                <a:spcPts val="1200"/>
              </a:spcBef>
              <a:spcAft>
                <a:spcPts val="0"/>
              </a:spcAft>
              <a:buAutoNum type="arabicParenR"/>
              <a:defRPr/>
            </a:pPr>
            <a:r>
              <a:rPr lang="en-GB" sz="2400" dirty="0"/>
              <a:t>Participant eligibility</a:t>
            </a:r>
          </a:p>
          <a:p>
            <a:pPr marL="457200" indent="-457200" eaLnBrk="1" fontAlgn="auto" hangingPunct="1">
              <a:lnSpc>
                <a:spcPct val="90000"/>
              </a:lnSpc>
              <a:spcBef>
                <a:spcPts val="1200"/>
              </a:spcBef>
              <a:spcAft>
                <a:spcPts val="0"/>
              </a:spcAft>
              <a:buAutoNum type="arabicParenR"/>
              <a:defRPr/>
            </a:pPr>
            <a:r>
              <a:rPr lang="en-GB" sz="2400" dirty="0"/>
              <a:t>Current status of trial</a:t>
            </a:r>
          </a:p>
          <a:p>
            <a:pPr marL="457200" indent="-457200" eaLnBrk="1" fontAlgn="auto" hangingPunct="1">
              <a:lnSpc>
                <a:spcPct val="90000"/>
              </a:lnSpc>
              <a:spcBef>
                <a:spcPts val="1200"/>
              </a:spcBef>
              <a:spcAft>
                <a:spcPts val="0"/>
              </a:spcAft>
              <a:buAutoNum type="arabicParenR"/>
              <a:defRPr/>
            </a:pPr>
            <a:r>
              <a:rPr lang="en-GB" sz="2400" dirty="0" smtClean="0"/>
              <a:t>Discussion </a:t>
            </a:r>
            <a:endParaRPr lang="en-GB" sz="2400" dirty="0"/>
          </a:p>
          <a:p>
            <a:pPr eaLnBrk="1" fontAlgn="auto" hangingPunct="1">
              <a:lnSpc>
                <a:spcPct val="90000"/>
              </a:lnSpc>
              <a:spcBef>
                <a:spcPts val="1200"/>
              </a:spcBef>
              <a:spcAft>
                <a:spcPts val="0"/>
              </a:spcAft>
              <a:buNone/>
              <a:defRPr/>
            </a:pPr>
            <a:endParaRPr lang="en-GB" sz="2400" dirty="0"/>
          </a:p>
        </p:txBody>
      </p:sp>
      <p:sp>
        <p:nvSpPr>
          <p:cNvPr id="8" name="Slide Number Placeholder 7"/>
          <p:cNvSpPr>
            <a:spLocks noGrp="1"/>
          </p:cNvSpPr>
          <p:nvPr>
            <p:ph type="sldNum" sz="quarter" idx="4294967295"/>
          </p:nvPr>
        </p:nvSpPr>
        <p:spPr/>
        <p:txBody>
          <a:bodyPr/>
          <a:lstStyle/>
          <a:p>
            <a:pPr>
              <a:defRPr/>
            </a:pPr>
            <a:r>
              <a:rPr lang="en-GB" dirty="0"/>
              <a:t>  </a:t>
            </a:r>
          </a:p>
        </p:txBody>
      </p:sp>
    </p:spTree>
    <p:extLst>
      <p:ext uri="{BB962C8B-B14F-4D97-AF65-F5344CB8AC3E}">
        <p14:creationId xmlns:p14="http://schemas.microsoft.com/office/powerpoint/2010/main" val="2392684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4">
                    <a:lumMod val="50000"/>
                  </a:schemeClr>
                </a:solidFill>
              </a:rPr>
              <a:t>Trial team &amp; contacts</a:t>
            </a:r>
          </a:p>
        </p:txBody>
      </p:sp>
      <p:sp>
        <p:nvSpPr>
          <p:cNvPr id="3" name="Text Placeholder 2"/>
          <p:cNvSpPr>
            <a:spLocks noGrp="1"/>
          </p:cNvSpPr>
          <p:nvPr>
            <p:ph type="body" idx="1"/>
          </p:nvPr>
        </p:nvSpPr>
        <p:spPr/>
        <p:txBody>
          <a:bodyPr/>
          <a:lstStyle/>
          <a:p>
            <a:pPr marL="0" indent="0">
              <a:buNone/>
            </a:pPr>
            <a:r>
              <a:rPr lang="en-GB" sz="2400" dirty="0"/>
              <a:t>Tizard Centre, University of Kent</a:t>
            </a:r>
          </a:p>
          <a:p>
            <a:pPr marL="0" indent="0">
              <a:buNone/>
            </a:pPr>
            <a:r>
              <a:rPr lang="en-GB" sz="2000" dirty="0"/>
              <a:t>Chief Investigator: Prof </a:t>
            </a:r>
            <a:r>
              <a:rPr lang="en-GB" sz="2000" dirty="0" err="1"/>
              <a:t>Glynis</a:t>
            </a:r>
            <a:r>
              <a:rPr lang="en-GB" sz="2000" dirty="0"/>
              <a:t> Murphy</a:t>
            </a:r>
          </a:p>
          <a:p>
            <a:pPr marL="0" indent="0">
              <a:buNone/>
            </a:pPr>
            <a:r>
              <a:rPr lang="en-GB" sz="2000" dirty="0"/>
              <a:t>Trial Managers: Lisa Richardson &amp; Nadjet S. El-</a:t>
            </a:r>
            <a:r>
              <a:rPr lang="en-GB" sz="2000" dirty="0" err="1"/>
              <a:t>Mehidi</a:t>
            </a:r>
            <a:endParaRPr lang="en-GB" sz="2000" dirty="0"/>
          </a:p>
          <a:p>
            <a:pPr marL="0" indent="0">
              <a:buNone/>
            </a:pPr>
            <a:r>
              <a:rPr lang="en-GB" sz="2000" dirty="0"/>
              <a:t>Research Assistant: Josephine Collins</a:t>
            </a:r>
          </a:p>
          <a:p>
            <a:pPr marL="0" indent="0">
              <a:buNone/>
            </a:pPr>
            <a:r>
              <a:rPr lang="en-GB" sz="2400" dirty="0"/>
              <a:t>Norwich Clinical Trials Unit (NCTU), University of East Anglia</a:t>
            </a:r>
          </a:p>
          <a:p>
            <a:pPr marL="0" indent="0">
              <a:buNone/>
            </a:pPr>
            <a:r>
              <a:rPr lang="en-GB" sz="2000" dirty="0"/>
              <a:t>Trial statistician: Prof Lee Shepstone</a:t>
            </a:r>
          </a:p>
          <a:p>
            <a:pPr marL="0" indent="0">
              <a:buNone/>
            </a:pPr>
            <a:r>
              <a:rPr lang="en-GB" sz="2000" dirty="0"/>
              <a:t>Head of data management: Martin Pond</a:t>
            </a:r>
          </a:p>
          <a:p>
            <a:pPr marL="0" indent="0">
              <a:buNone/>
            </a:pPr>
            <a:r>
              <a:rPr lang="en-GB" sz="2000" dirty="0"/>
              <a:t>Health Economics: David Turner &amp; Adam Wagner</a:t>
            </a:r>
          </a:p>
          <a:p>
            <a:pPr marL="0" indent="0">
              <a:buNone/>
            </a:pPr>
            <a:r>
              <a:rPr lang="en-GB" sz="2400" dirty="0"/>
              <a:t>Other team members (co-applicants)</a:t>
            </a:r>
          </a:p>
          <a:p>
            <a:pPr marL="0" indent="0">
              <a:buNone/>
            </a:pPr>
            <a:r>
              <a:rPr lang="en-GB" sz="2000" dirty="0"/>
              <a:t>Prof Pete Langdon (PI), Warwick </a:t>
            </a:r>
            <a:r>
              <a:rPr lang="en-GB" sz="2000" dirty="0" err="1"/>
              <a:t>Univ</a:t>
            </a:r>
            <a:r>
              <a:rPr lang="en-GB" sz="2000" dirty="0"/>
              <a:t>; Prof John Rose (PI), </a:t>
            </a:r>
            <a:r>
              <a:rPr lang="en-GB" sz="2000" dirty="0" err="1"/>
              <a:t>Bham</a:t>
            </a:r>
            <a:r>
              <a:rPr lang="en-GB" sz="2000" dirty="0"/>
              <a:t> </a:t>
            </a:r>
            <a:r>
              <a:rPr lang="en-GB" sz="2000" dirty="0" err="1"/>
              <a:t>Univ</a:t>
            </a:r>
            <a:r>
              <a:rPr lang="en-GB" sz="2000" dirty="0"/>
              <a:t>; Prof John Taylor (PI), Northumbria </a:t>
            </a:r>
            <a:r>
              <a:rPr lang="en-GB" sz="2000" dirty="0" err="1"/>
              <a:t>Univ</a:t>
            </a:r>
            <a:r>
              <a:rPr lang="en-GB" sz="2000" dirty="0"/>
              <a:t>; Andy </a:t>
            </a:r>
            <a:r>
              <a:rPr lang="en-GB" sz="2000" dirty="0" err="1"/>
              <a:t>Inett</a:t>
            </a:r>
            <a:r>
              <a:rPr lang="en-GB" sz="2000" dirty="0"/>
              <a:t> (PI), KMPT; Dr </a:t>
            </a:r>
            <a:r>
              <a:rPr lang="en-GB" sz="2000" dirty="0" err="1"/>
              <a:t>Regi</a:t>
            </a:r>
            <a:r>
              <a:rPr lang="en-GB" sz="2000" dirty="0"/>
              <a:t> Alexander (psychiatry rep), Norwich; Viv Cooper (PPI rep) from CBF.</a:t>
            </a:r>
          </a:p>
        </p:txBody>
      </p:sp>
    </p:spTree>
    <p:extLst>
      <p:ext uri="{BB962C8B-B14F-4D97-AF65-F5344CB8AC3E}">
        <p14:creationId xmlns:p14="http://schemas.microsoft.com/office/powerpoint/2010/main" val="3173255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p:cNvPicPr>
            <a:picLocks noChangeAspect="1"/>
          </p:cNvPicPr>
          <p:nvPr/>
        </p:nvPicPr>
        <p:blipFill>
          <a:blip r:embed="rId2"/>
          <a:stretch>
            <a:fillRect/>
          </a:stretch>
        </p:blipFill>
        <p:spPr>
          <a:xfrm>
            <a:off x="3519056" y="153281"/>
            <a:ext cx="5638799" cy="6628519"/>
          </a:xfrm>
          <a:prstGeom prst="rect">
            <a:avLst/>
          </a:prstGeom>
        </p:spPr>
      </p:pic>
      <p:sp>
        <p:nvSpPr>
          <p:cNvPr id="44" name="TextBox 43"/>
          <p:cNvSpPr txBox="1"/>
          <p:nvPr/>
        </p:nvSpPr>
        <p:spPr>
          <a:xfrm>
            <a:off x="228600" y="243336"/>
            <a:ext cx="2743200" cy="523220"/>
          </a:xfrm>
          <a:prstGeom prst="rect">
            <a:avLst/>
          </a:prstGeom>
          <a:noFill/>
        </p:spPr>
        <p:txBody>
          <a:bodyPr wrap="square" rtlCol="0">
            <a:spAutoFit/>
          </a:bodyPr>
          <a:lstStyle/>
          <a:p>
            <a:r>
              <a:rPr lang="en-GB" sz="2800" b="1" dirty="0" err="1">
                <a:solidFill>
                  <a:schemeClr val="accent4">
                    <a:lumMod val="50000"/>
                  </a:schemeClr>
                </a:solidFill>
              </a:rPr>
              <a:t>HaSB</a:t>
            </a:r>
            <a:r>
              <a:rPr lang="en-GB" sz="2800" b="1" dirty="0">
                <a:solidFill>
                  <a:schemeClr val="accent4">
                    <a:lumMod val="50000"/>
                  </a:schemeClr>
                </a:solidFill>
              </a:rPr>
              <a:t>-IDD trial  </a:t>
            </a:r>
          </a:p>
        </p:txBody>
      </p:sp>
      <p:sp>
        <p:nvSpPr>
          <p:cNvPr id="45" name="Rectangle 44"/>
          <p:cNvSpPr/>
          <p:nvPr/>
        </p:nvSpPr>
        <p:spPr>
          <a:xfrm>
            <a:off x="228600" y="1447800"/>
            <a:ext cx="2376264" cy="1200329"/>
          </a:xfrm>
          <a:prstGeom prst="rect">
            <a:avLst/>
          </a:prstGeom>
        </p:spPr>
        <p:txBody>
          <a:bodyPr wrap="square">
            <a:spAutoFit/>
          </a:bodyPr>
          <a:lstStyle/>
          <a:p>
            <a:pPr marL="285750" indent="-285750">
              <a:buFont typeface="Wingdings" panose="05000000000000000000" pitchFamily="2" charset="2"/>
              <a:buChar char="v"/>
            </a:pPr>
            <a:r>
              <a:rPr lang="en-GB" dirty="0">
                <a:solidFill>
                  <a:srgbClr val="000000"/>
                </a:solidFill>
                <a:latin typeface="Calibri" panose="020F0502020204030204" pitchFamily="34" charset="0"/>
              </a:rPr>
              <a:t>Cluster Randomised controlled </a:t>
            </a:r>
            <a:r>
              <a:rPr lang="en-GB" sz="1800" dirty="0">
                <a:solidFill>
                  <a:srgbClr val="000000"/>
                </a:solidFill>
                <a:latin typeface="Calibri" panose="020F0502020204030204" pitchFamily="34" charset="0"/>
              </a:rPr>
              <a:t>trial</a:t>
            </a:r>
          </a:p>
          <a:p>
            <a:pPr marL="285750" indent="-285750">
              <a:buFont typeface="Wingdings" panose="05000000000000000000" pitchFamily="2" charset="2"/>
              <a:buChar char="v"/>
            </a:pPr>
            <a:r>
              <a:rPr lang="en-GB" dirty="0">
                <a:solidFill>
                  <a:srgbClr val="000000"/>
                </a:solidFill>
                <a:latin typeface="Calibri" panose="020F0502020204030204" pitchFamily="34" charset="0"/>
              </a:rPr>
              <a:t>Single blinded</a:t>
            </a:r>
            <a:endParaRPr lang="en-GB" sz="1800" dirty="0">
              <a:solidFill>
                <a:srgbClr val="000000"/>
              </a:solidFill>
              <a:latin typeface="Calibri" panose="020F0502020204030204" pitchFamily="34" charset="0"/>
            </a:endParaRPr>
          </a:p>
          <a:p>
            <a:pPr marL="285750" indent="-285750">
              <a:buFont typeface="Wingdings" panose="05000000000000000000" pitchFamily="2" charset="2"/>
              <a:buChar char="v"/>
            </a:pPr>
            <a:r>
              <a:rPr lang="en-GB" dirty="0">
                <a:solidFill>
                  <a:srgbClr val="000000"/>
                </a:solidFill>
                <a:latin typeface="Calibri" panose="020F0502020204030204" pitchFamily="34" charset="0"/>
              </a:rPr>
              <a:t>Multicentre</a:t>
            </a:r>
            <a:r>
              <a:rPr lang="en-GB" sz="1800" dirty="0">
                <a:solidFill>
                  <a:srgbClr val="000000"/>
                </a:solidFill>
                <a:latin typeface="Calibri" panose="020F0502020204030204" pitchFamily="34" charset="0"/>
              </a:rPr>
              <a:t> </a:t>
            </a:r>
            <a:r>
              <a:rPr lang="en-GB" sz="1600" dirty="0">
                <a:solidFill>
                  <a:srgbClr val="000000"/>
                </a:solidFill>
                <a:latin typeface="Calibri" panose="020F0502020204030204" pitchFamily="34" charset="0"/>
              </a:rPr>
              <a:t>	</a:t>
            </a:r>
          </a:p>
        </p:txBody>
      </p:sp>
    </p:spTree>
    <p:extLst>
      <p:ext uri="{BB962C8B-B14F-4D97-AF65-F5344CB8AC3E}">
        <p14:creationId xmlns:p14="http://schemas.microsoft.com/office/powerpoint/2010/main" val="3201232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GB" b="1" dirty="0">
                <a:solidFill>
                  <a:schemeClr val="accent4">
                    <a:lumMod val="50000"/>
                  </a:schemeClr>
                </a:solidFill>
              </a:rPr>
              <a:t>Trial objectives</a:t>
            </a:r>
          </a:p>
        </p:txBody>
      </p:sp>
      <p:sp>
        <p:nvSpPr>
          <p:cNvPr id="17411" name="Content Placeholder 2"/>
          <p:cNvSpPr>
            <a:spLocks noGrp="1"/>
          </p:cNvSpPr>
          <p:nvPr>
            <p:ph idx="1"/>
          </p:nvPr>
        </p:nvSpPr>
        <p:spPr>
          <a:xfrm>
            <a:off x="457199" y="1066800"/>
            <a:ext cx="8229600" cy="5646378"/>
          </a:xfrm>
        </p:spPr>
        <p:txBody>
          <a:bodyPr rtlCol="0">
            <a:normAutofit lnSpcReduction="10000"/>
          </a:bodyPr>
          <a:lstStyle/>
          <a:p>
            <a:pPr marL="0" indent="0">
              <a:buNone/>
            </a:pPr>
            <a:r>
              <a:rPr lang="en-US" sz="2400" dirty="0"/>
              <a:t>HaSB-IDD trial: cluster randomised controlled trial of Group CBT for men with IDD and harmful sexual behavior.</a:t>
            </a:r>
          </a:p>
          <a:p>
            <a:pPr marL="0" indent="0">
              <a:buNone/>
            </a:pPr>
            <a:endParaRPr lang="en-US" sz="2400" dirty="0"/>
          </a:p>
          <a:p>
            <a:pPr marL="0" indent="0">
              <a:buNone/>
            </a:pPr>
            <a:r>
              <a:rPr lang="en-GB" sz="2400" dirty="0"/>
              <a:t>To determine whether the SOTSEC-ID group CBT programme, combined with risk management:</a:t>
            </a:r>
          </a:p>
          <a:p>
            <a:pPr lvl="0"/>
            <a:r>
              <a:rPr lang="en-GB" sz="2400" dirty="0"/>
              <a:t>reduces cognitive distortions in men with IDD and HSB</a:t>
            </a:r>
          </a:p>
          <a:p>
            <a:pPr lvl="0"/>
            <a:r>
              <a:rPr lang="en-GB" sz="2400" dirty="0"/>
              <a:t>prevents or reduces their further harmful sexual behaviour and </a:t>
            </a:r>
          </a:p>
          <a:p>
            <a:pPr lvl="0"/>
            <a:r>
              <a:rPr lang="en-GB" sz="2400" dirty="0"/>
              <a:t>improves their sexual knowledge, empathy, locus of control, and self-esteem</a:t>
            </a:r>
          </a:p>
          <a:p>
            <a:pPr marL="0" indent="0">
              <a:buNone/>
            </a:pPr>
            <a:r>
              <a:rPr lang="en-GB" sz="2400" dirty="0"/>
              <a:t>in comparison to men in the control group receiving Treatment As Usual (TAU).  </a:t>
            </a:r>
          </a:p>
          <a:p>
            <a:pPr marL="0" indent="0">
              <a:buNone/>
            </a:pPr>
            <a:endParaRPr lang="en-GB" sz="2400" dirty="0"/>
          </a:p>
          <a:p>
            <a:pPr marL="0" indent="0">
              <a:buNone/>
            </a:pPr>
            <a:r>
              <a:rPr lang="en-GB" sz="2400" dirty="0"/>
              <a:t>We also aim to examine the costs and cost effectiveness of this treatment, as well as examining therapist, carer and service user views of treatment (through smaller qualitative studies).</a:t>
            </a:r>
          </a:p>
          <a:p>
            <a:pPr marL="0" indent="0" eaLnBrk="1" fontAlgn="auto" hangingPunct="1">
              <a:spcAft>
                <a:spcPts val="0"/>
              </a:spcAft>
              <a:buNone/>
              <a:defRPr/>
            </a:pPr>
            <a:endParaRPr lang="en-GB" sz="2000" b="1" i="1" dirty="0">
              <a:solidFill>
                <a:srgbClr val="3333FF"/>
              </a:solidFill>
            </a:endParaRPr>
          </a:p>
          <a:p>
            <a:pPr eaLnBrk="1" fontAlgn="auto" hangingPunct="1">
              <a:spcAft>
                <a:spcPts val="0"/>
              </a:spcAft>
              <a:buFontTx/>
              <a:buNone/>
              <a:defRPr/>
            </a:pPr>
            <a:endParaRPr lang="en-GB" dirty="0"/>
          </a:p>
        </p:txBody>
      </p:sp>
      <p:sp>
        <p:nvSpPr>
          <p:cNvPr id="8" name="Slide Number Placeholder 7"/>
          <p:cNvSpPr>
            <a:spLocks noGrp="1"/>
          </p:cNvSpPr>
          <p:nvPr>
            <p:ph type="sldNum" sz="quarter" idx="4294967295"/>
          </p:nvPr>
        </p:nvSpPr>
        <p:spPr/>
        <p:txBody>
          <a:bodyPr/>
          <a:lstStyle/>
          <a:p>
            <a:pPr>
              <a:defRPr/>
            </a:pPr>
            <a:r>
              <a:rPr lang="en-GB" dirty="0"/>
              <a:t>  </a:t>
            </a:r>
          </a:p>
        </p:txBody>
      </p:sp>
    </p:spTree>
    <p:extLst>
      <p:ext uri="{BB962C8B-B14F-4D97-AF65-F5344CB8AC3E}">
        <p14:creationId xmlns:p14="http://schemas.microsoft.com/office/powerpoint/2010/main" val="1807419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SOTSEC-ID </a:t>
            </a:r>
          </a:p>
        </p:txBody>
      </p:sp>
      <p:sp>
        <p:nvSpPr>
          <p:cNvPr id="3" name="Text Placeholder 2"/>
          <p:cNvSpPr>
            <a:spLocks noGrp="1"/>
          </p:cNvSpPr>
          <p:nvPr>
            <p:ph type="body" idx="1"/>
          </p:nvPr>
        </p:nvSpPr>
        <p:spPr/>
        <p:txBody>
          <a:bodyPr/>
          <a:lstStyle/>
          <a:p>
            <a:r>
              <a:rPr lang="en-GB" sz="2400" dirty="0"/>
              <a:t>In ~ 2000 SOTSEC-ID developed by Neil Sinclair and Glynis Murphy &amp; colleagues in </a:t>
            </a:r>
            <a:r>
              <a:rPr lang="en-GB" sz="2400" dirty="0" err="1"/>
              <a:t>Oxleas</a:t>
            </a:r>
            <a:r>
              <a:rPr lang="en-GB" sz="2400" dirty="0"/>
              <a:t> NHS Trust</a:t>
            </a:r>
          </a:p>
          <a:p>
            <a:r>
              <a:rPr lang="en-GB" sz="2400" dirty="0"/>
              <a:t>Funded research project from </a:t>
            </a:r>
            <a:r>
              <a:rPr lang="en-GB" sz="2400" dirty="0" err="1"/>
              <a:t>DoH</a:t>
            </a:r>
            <a:endParaRPr lang="en-GB" sz="2400" dirty="0"/>
          </a:p>
          <a:p>
            <a:r>
              <a:rPr lang="en-GB" sz="2400" dirty="0"/>
              <a:t>Group CBT (1 </a:t>
            </a:r>
            <a:r>
              <a:rPr lang="en-GB" sz="2400" dirty="0" err="1"/>
              <a:t>yr</a:t>
            </a:r>
            <a:r>
              <a:rPr lang="en-GB" sz="2400" dirty="0"/>
              <a:t> long, 6 modules: getting started &amp; good lives; sex &amp; relationship education; cognitive model; victim empathy; </a:t>
            </a:r>
            <a:r>
              <a:rPr lang="en-GB" sz="2400" dirty="0" err="1"/>
              <a:t>Finklehor</a:t>
            </a:r>
            <a:r>
              <a:rPr lang="en-GB" sz="2400" dirty="0"/>
              <a:t> 4 stage model; relapse prevention)</a:t>
            </a:r>
          </a:p>
          <a:p>
            <a:r>
              <a:rPr lang="en-GB" sz="2400" dirty="0"/>
              <a:t>Overall n=109 received the SOTSEC-ID intervention</a:t>
            </a:r>
          </a:p>
          <a:p>
            <a:r>
              <a:rPr lang="en-GB" sz="2400" dirty="0"/>
              <a:t>Low levels of re-offending afterwards</a:t>
            </a:r>
          </a:p>
          <a:p>
            <a:r>
              <a:rPr lang="en-GB" sz="2400" dirty="0"/>
              <a:t>Significant improvements in sexual knowledge, victim empathy, cognitive distortions, all maintained at follow-up</a:t>
            </a:r>
          </a:p>
          <a:p>
            <a:r>
              <a:rPr lang="en-GB" sz="2400" dirty="0"/>
              <a:t>NO CONTROLS – would they have done just as well?</a:t>
            </a:r>
          </a:p>
        </p:txBody>
      </p:sp>
    </p:spTree>
    <p:extLst>
      <p:ext uri="{BB962C8B-B14F-4D97-AF65-F5344CB8AC3E}">
        <p14:creationId xmlns:p14="http://schemas.microsoft.com/office/powerpoint/2010/main" val="189701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50000"/>
                  </a:schemeClr>
                </a:solidFill>
              </a:rPr>
              <a:t>HaSB-IDD trial: Treatment vs TAU</a:t>
            </a:r>
          </a:p>
        </p:txBody>
      </p:sp>
      <p:sp>
        <p:nvSpPr>
          <p:cNvPr id="3" name="Text Placeholder 2"/>
          <p:cNvSpPr>
            <a:spLocks noGrp="1"/>
          </p:cNvSpPr>
          <p:nvPr>
            <p:ph type="body" idx="1"/>
          </p:nvPr>
        </p:nvSpPr>
        <p:spPr>
          <a:xfrm>
            <a:off x="381000" y="1295400"/>
            <a:ext cx="8458200" cy="5019082"/>
          </a:xfrm>
        </p:spPr>
        <p:txBody>
          <a:bodyPr/>
          <a:lstStyle/>
          <a:p>
            <a:r>
              <a:rPr lang="en-US" dirty="0"/>
              <a:t>Group CBT = SOTSEC-ID model (plus risk management). </a:t>
            </a:r>
          </a:p>
          <a:p>
            <a:r>
              <a:rPr lang="en-US" dirty="0"/>
              <a:t>SOTSEC-ID delivered two sessions per week over 6 </a:t>
            </a:r>
            <a:r>
              <a:rPr lang="en-US" dirty="0" err="1"/>
              <a:t>mths</a:t>
            </a:r>
            <a:r>
              <a:rPr lang="en-US" dirty="0"/>
              <a:t>, instead of one session per week for a year</a:t>
            </a:r>
          </a:p>
          <a:p>
            <a:r>
              <a:rPr lang="en-US" dirty="0"/>
              <a:t>TAU = risk management. Can also include any ‘treatment as usual’ provided this is not sexuality focused (i.e</a:t>
            </a:r>
            <a:r>
              <a:rPr lang="en-US" dirty="0" smtClean="0"/>
              <a:t>. </a:t>
            </a:r>
            <a:r>
              <a:rPr lang="en-US" dirty="0"/>
              <a:t>no victim empathy work, no cognitive distortions work). Could do general rehab, relaxation training, emotion regulation </a:t>
            </a:r>
            <a:r>
              <a:rPr lang="en-US" dirty="0" err="1" smtClean="0"/>
              <a:t>etc</a:t>
            </a:r>
            <a:r>
              <a:rPr lang="en-US" dirty="0" smtClean="0"/>
              <a:t>, </a:t>
            </a:r>
            <a:br>
              <a:rPr lang="en-US" dirty="0" smtClean="0"/>
            </a:br>
            <a:r>
              <a:rPr lang="en-US" sz="1800" dirty="0" smtClean="0"/>
              <a:t>(Sex </a:t>
            </a:r>
            <a:r>
              <a:rPr lang="en-US" sz="1800" dirty="0" err="1" smtClean="0"/>
              <a:t>ed</a:t>
            </a:r>
            <a:r>
              <a:rPr lang="en-US" sz="1800" dirty="0" smtClean="0"/>
              <a:t> now allowed as ethics committee approved our latest minor amendment)</a:t>
            </a:r>
            <a:endParaRPr lang="en-US" sz="1800" dirty="0"/>
          </a:p>
          <a:p>
            <a:r>
              <a:rPr lang="en-US" dirty="0"/>
              <a:t>Follow-up: 2 years for each group (from baseline)</a:t>
            </a:r>
          </a:p>
          <a:p>
            <a:r>
              <a:rPr lang="en-US" dirty="0"/>
              <a:t>NIHR (HTA) funded, starting Oct 1</a:t>
            </a:r>
            <a:r>
              <a:rPr lang="en-US" baseline="30000" dirty="0"/>
              <a:t>st</a:t>
            </a:r>
            <a:r>
              <a:rPr lang="en-US" dirty="0"/>
              <a:t> 2021, lasting 4.5 </a:t>
            </a:r>
            <a:r>
              <a:rPr lang="en-US" dirty="0" err="1"/>
              <a:t>yrs</a:t>
            </a:r>
            <a:r>
              <a:rPr lang="en-US" dirty="0"/>
              <a:t> – first 6 </a:t>
            </a:r>
            <a:r>
              <a:rPr lang="en-US" dirty="0" err="1"/>
              <a:t>mths</a:t>
            </a:r>
            <a:r>
              <a:rPr lang="en-US" dirty="0"/>
              <a:t> for set-up</a:t>
            </a:r>
          </a:p>
          <a:p>
            <a:endParaRPr lang="en-US" dirty="0"/>
          </a:p>
        </p:txBody>
      </p:sp>
    </p:spTree>
    <p:extLst>
      <p:ext uri="{BB962C8B-B14F-4D97-AF65-F5344CB8AC3E}">
        <p14:creationId xmlns:p14="http://schemas.microsoft.com/office/powerpoint/2010/main" val="2861872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165" y="457199"/>
            <a:ext cx="7701669" cy="906821"/>
          </a:xfrm>
        </p:spPr>
        <p:txBody>
          <a:bodyPr/>
          <a:lstStyle/>
          <a:p>
            <a:r>
              <a:rPr lang="en-GB" b="1" dirty="0">
                <a:solidFill>
                  <a:schemeClr val="accent4">
                    <a:lumMod val="50000"/>
                  </a:schemeClr>
                </a:solidFill>
              </a:rPr>
              <a:t>Design &amp; measures</a:t>
            </a:r>
          </a:p>
        </p:txBody>
      </p:sp>
      <p:sp>
        <p:nvSpPr>
          <p:cNvPr id="3" name="Text Placeholder 2"/>
          <p:cNvSpPr>
            <a:spLocks noGrp="1"/>
          </p:cNvSpPr>
          <p:nvPr>
            <p:ph type="body" idx="1"/>
          </p:nvPr>
        </p:nvSpPr>
        <p:spPr>
          <a:xfrm>
            <a:off x="764541" y="1669796"/>
            <a:ext cx="7541260" cy="4644686"/>
          </a:xfrm>
        </p:spPr>
        <p:txBody>
          <a:bodyPr/>
          <a:lstStyle/>
          <a:p>
            <a:r>
              <a:rPr lang="en-US" dirty="0"/>
              <a:t>30 sites will be involved (large Trusts may have more than one site) – each with up to 8 men</a:t>
            </a:r>
          </a:p>
          <a:p>
            <a:r>
              <a:rPr lang="en-US" dirty="0"/>
              <a:t>Sites will be randomized so that </a:t>
            </a:r>
            <a:r>
              <a:rPr lang="en-US" dirty="0" err="1"/>
              <a:t>approx</a:t>
            </a:r>
            <a:r>
              <a:rPr lang="en-US" dirty="0"/>
              <a:t> 15 sites get  SOTSEC-ID model of group CBT, with risk management, while </a:t>
            </a:r>
            <a:r>
              <a:rPr lang="en-US" dirty="0" err="1"/>
              <a:t>approx</a:t>
            </a:r>
            <a:r>
              <a:rPr lang="en-US" dirty="0"/>
              <a:t> 15 get TAU (Treatment As Usual - likely to be risk management)</a:t>
            </a:r>
          </a:p>
          <a:p>
            <a:r>
              <a:rPr lang="en-US" dirty="0"/>
              <a:t>Measures: </a:t>
            </a:r>
            <a:r>
              <a:rPr lang="en-GB" dirty="0"/>
              <a:t>cognitive distortions, frequency of harmful sexual behaviour, sexual knowledge, victim empathy, self esteem, locus of control, quality of life, CSRI (health economics measure)</a:t>
            </a:r>
          </a:p>
          <a:p>
            <a:r>
              <a:rPr lang="en-GB" dirty="0"/>
              <a:t>Qualitative studies</a:t>
            </a:r>
          </a:p>
        </p:txBody>
      </p:sp>
    </p:spTree>
    <p:extLst>
      <p:ext uri="{BB962C8B-B14F-4D97-AF65-F5344CB8AC3E}">
        <p14:creationId xmlns:p14="http://schemas.microsoft.com/office/powerpoint/2010/main" val="834060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165" y="540327"/>
            <a:ext cx="7701669" cy="823693"/>
          </a:xfrm>
        </p:spPr>
        <p:txBody>
          <a:bodyPr/>
          <a:lstStyle/>
          <a:p>
            <a:r>
              <a:rPr lang="en-GB" dirty="0">
                <a:solidFill>
                  <a:schemeClr val="accent4">
                    <a:lumMod val="50000"/>
                  </a:schemeClr>
                </a:solidFill>
              </a:rPr>
              <a:t>What does it mean for </a:t>
            </a:r>
            <a:r>
              <a:rPr lang="en-GB" dirty="0" smtClean="0">
                <a:solidFill>
                  <a:schemeClr val="accent4">
                    <a:lumMod val="50000"/>
                  </a:schemeClr>
                </a:solidFill>
              </a:rPr>
              <a:t>sites?</a:t>
            </a:r>
            <a:endParaRPr lang="en-GB" dirty="0">
              <a:solidFill>
                <a:schemeClr val="accent4">
                  <a:lumMod val="50000"/>
                </a:schemeClr>
              </a:solidFill>
            </a:endParaRPr>
          </a:p>
        </p:txBody>
      </p:sp>
      <p:sp>
        <p:nvSpPr>
          <p:cNvPr id="3" name="Text Placeholder 2"/>
          <p:cNvSpPr>
            <a:spLocks noGrp="1"/>
          </p:cNvSpPr>
          <p:nvPr>
            <p:ph type="body" idx="1"/>
          </p:nvPr>
        </p:nvSpPr>
        <p:spPr/>
        <p:txBody>
          <a:bodyPr/>
          <a:lstStyle/>
          <a:p>
            <a:r>
              <a:rPr lang="en-GB" dirty="0"/>
              <a:t>Training in SOTSEC-ID (3 days): free for all sites</a:t>
            </a:r>
            <a:br>
              <a:rPr lang="en-GB" dirty="0"/>
            </a:br>
            <a:r>
              <a:rPr lang="en-GB" dirty="0"/>
              <a:t>- </a:t>
            </a:r>
            <a:r>
              <a:rPr lang="en-GB" dirty="0" smtClean="0"/>
              <a:t>next </a:t>
            </a:r>
            <a:r>
              <a:rPr lang="en-GB" smtClean="0"/>
              <a:t>round Autumn </a:t>
            </a:r>
            <a:r>
              <a:rPr lang="en-GB" dirty="0" smtClean="0"/>
              <a:t>2023 (on zoom)</a:t>
            </a:r>
            <a:endParaRPr lang="en-GB" dirty="0"/>
          </a:p>
          <a:p>
            <a:r>
              <a:rPr lang="en-GB" dirty="0" smtClean="0"/>
              <a:t>Research </a:t>
            </a:r>
            <a:r>
              <a:rPr lang="en-GB" dirty="0"/>
              <a:t>worker who will come and collect the measures for your men, and their carers: at baseline (T1), then 6 </a:t>
            </a:r>
            <a:r>
              <a:rPr lang="en-GB" dirty="0" err="1"/>
              <a:t>mths</a:t>
            </a:r>
            <a:r>
              <a:rPr lang="en-GB" dirty="0"/>
              <a:t> later (T2), then another 6 </a:t>
            </a:r>
            <a:r>
              <a:rPr lang="en-GB" dirty="0" err="1"/>
              <a:t>mths</a:t>
            </a:r>
            <a:r>
              <a:rPr lang="en-GB" dirty="0"/>
              <a:t> later (T3), then 1 year later (T4).</a:t>
            </a:r>
          </a:p>
          <a:p>
            <a:r>
              <a:rPr lang="en-GB" dirty="0"/>
              <a:t>Research worker will come to conduct qualitative interviews (probably with one man, one carer and one therapist per site) – treatment sites </a:t>
            </a:r>
            <a:r>
              <a:rPr lang="en-GB" dirty="0" smtClean="0"/>
              <a:t>only</a:t>
            </a:r>
            <a:endParaRPr lang="en-GB" dirty="0"/>
          </a:p>
        </p:txBody>
      </p:sp>
    </p:spTree>
    <p:extLst>
      <p:ext uri="{BB962C8B-B14F-4D97-AF65-F5344CB8AC3E}">
        <p14:creationId xmlns:p14="http://schemas.microsoft.com/office/powerpoint/2010/main" val="2854032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990033"/>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6111</TotalTime>
  <Words>1334</Words>
  <Application>Microsoft Office PowerPoint</Application>
  <PresentationFormat>On-screen Show (4:3)</PresentationFormat>
  <Paragraphs>115</Paragraphs>
  <Slides>15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Cambria</vt:lpstr>
      <vt:lpstr>Wingdings</vt:lpstr>
      <vt:lpstr>Office Theme</vt:lpstr>
      <vt:lpstr>PowerPoint Presentation</vt:lpstr>
      <vt:lpstr>Agenda</vt:lpstr>
      <vt:lpstr>Trial team &amp; contacts</vt:lpstr>
      <vt:lpstr>PowerPoint Presentation</vt:lpstr>
      <vt:lpstr>Trial objectives</vt:lpstr>
      <vt:lpstr>SOTSEC-ID </vt:lpstr>
      <vt:lpstr>HaSB-IDD trial: Treatment vs TAU</vt:lpstr>
      <vt:lpstr>Design &amp; measures</vt:lpstr>
      <vt:lpstr>What does it mean for sites?</vt:lpstr>
      <vt:lpstr>Inclusion criteria</vt:lpstr>
      <vt:lpstr>Exclusion criteria</vt:lpstr>
      <vt:lpstr>Current status</vt:lpstr>
      <vt:lpstr>Ethical issues</vt:lpstr>
      <vt:lpstr>Trial team &amp; contacts</vt:lpstr>
      <vt:lpstr> Thank you for being here!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People with learning disabilities at risk of committing sexual offences</dc:title>
  <dc:creator>Glynis Murphy</dc:creator>
  <cp:lastModifiedBy>Glynis Murphy</cp:lastModifiedBy>
  <cp:revision>77</cp:revision>
  <cp:lastPrinted>2018-11-07T13:19:43Z</cp:lastPrinted>
  <dcterms:created xsi:type="dcterms:W3CDTF">2017-03-16T08:32:42Z</dcterms:created>
  <dcterms:modified xsi:type="dcterms:W3CDTF">2023-10-06T07:46:05Z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2015-09-17T00:00:00Z</vt:filetime>
  </property>
  <property fmtid="{D5CDD505-2E9C-101B-9397-08002B2CF9AE}" pid="3" name="LastSaved">
    <vt:filetime>2017-03-16T00:00:00Z</vt:filetime>
  </property>
</Properties>
</file>