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Gill Sans" panose="020B0604020202020204" charset="0"/>
      <p:regular r:id="rId16"/>
      <p:bold r:id="rId17"/>
    </p:embeddedFont>
    <p:embeddedFont>
      <p:font typeface="Impact" panose="020B0806030902050204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cJD3A+t1I7gLu1JuCMHs7qdfW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0864da0d2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0864da0d2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0864da0d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0864da0d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0864da0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0864da0d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1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5" name="Google Shape;105;p1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06" name="Google Shape;106;p16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07" name="Google Shape;107;p16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" name="Google Shape;33;p1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4" name="Google Shape;34;p1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" name="Google Shape;35;p1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2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2" name="Google Shape;72;p2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2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1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4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8" name="Google Shape;98;p14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>
            <a:spLocks noGrp="1"/>
          </p:cNvSpPr>
          <p:nvPr>
            <p:ph type="ctrTitle"/>
          </p:nvPr>
        </p:nvSpPr>
        <p:spPr>
          <a:xfrm>
            <a:off x="436227" y="1048054"/>
            <a:ext cx="11660697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Impact"/>
              <a:buNone/>
            </a:pPr>
            <a:r>
              <a:rPr lang="en-GB" sz="6000"/>
              <a:t>SPATIALITY AND ORAL SKILLS </a:t>
            </a:r>
            <a:br>
              <a:rPr lang="en-GB" sz="6000"/>
            </a:br>
            <a:r>
              <a:rPr lang="en-GB" sz="6000"/>
              <a:t>IN THE LANGUAGE SPEAKING CLASSROOM</a:t>
            </a:r>
            <a:endParaRPr/>
          </a:p>
        </p:txBody>
      </p:sp>
      <p:sp>
        <p:nvSpPr>
          <p:cNvPr id="113" name="Google Shape;113;p1"/>
          <p:cNvSpPr txBox="1">
            <a:spLocks noGrp="1"/>
          </p:cNvSpPr>
          <p:nvPr>
            <p:ph type="subTitle" idx="1"/>
          </p:nvPr>
        </p:nvSpPr>
        <p:spPr>
          <a:xfrm>
            <a:off x="1257300" y="5254600"/>
            <a:ext cx="9952200" cy="1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/>
              <a:t>SECL FORUM</a:t>
            </a:r>
            <a:endParaRPr sz="140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0" lvl="0" indent="0" algn="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lang="en-GB" sz="1400"/>
              <a:t>SONIA FERNÁNDEZ PONTE</a:t>
            </a:r>
            <a:endParaRPr sz="1400"/>
          </a:p>
          <a:p>
            <a:pPr marL="0" lvl="0" indent="0" algn="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lang="en-GB" sz="1400"/>
              <a:t> NATALIE </a:t>
            </a:r>
            <a:r>
              <a:rPr lang="en-GB" sz="14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WEISSENBOECK</a:t>
            </a:r>
            <a:r>
              <a:rPr lang="en-GB" sz="1400"/>
              <a:t> </a:t>
            </a:r>
            <a:endParaRPr sz="1400"/>
          </a:p>
          <a:p>
            <a:pPr marL="0" lvl="0" indent="0" algn="r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lang="en-GB" sz="1400"/>
              <a:t>LÉA QUINET</a:t>
            </a:r>
            <a:endParaRPr/>
          </a:p>
        </p:txBody>
      </p:sp>
      <p:pic>
        <p:nvPicPr>
          <p:cNvPr id="114" name="Google Shape;11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3022" y="5590625"/>
            <a:ext cx="383600" cy="25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3024" y="5905488"/>
            <a:ext cx="383600" cy="27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53025" y="6235474"/>
            <a:ext cx="383600" cy="23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864da0d2_3_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GB"/>
              <a:t>ACTIVITY 3b: Inner + outer circle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70864da0d2_3_1"/>
          <p:cNvSpPr txBox="1">
            <a:spLocks noGrp="1"/>
          </p:cNvSpPr>
          <p:nvPr>
            <p:ph type="body" idx="1"/>
          </p:nvPr>
        </p:nvSpPr>
        <p:spPr>
          <a:xfrm>
            <a:off x="953103" y="1874576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GB" b="1" dirty="0"/>
              <a:t>Activity:</a:t>
            </a:r>
            <a:r>
              <a:rPr lang="en-GB" dirty="0"/>
              <a:t> student A from inner circle talks to student B</a:t>
            </a:r>
            <a:br>
              <a:rPr lang="en-GB" dirty="0"/>
            </a:br>
            <a:r>
              <a:rPr lang="en-GB" dirty="0"/>
              <a:t>from outer circle, after a set time either the inner or the outer</a:t>
            </a:r>
            <a:br>
              <a:rPr lang="en-GB" dirty="0"/>
            </a:br>
            <a:r>
              <a:rPr lang="en-GB" dirty="0"/>
              <a:t>circle moves on → new partners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b="1" dirty="0"/>
              <a:t>Additional benefits to “Mix and mingle”:</a:t>
            </a:r>
            <a:r>
              <a:rPr lang="en-GB" dirty="0"/>
              <a:t> </a:t>
            </a:r>
            <a:endParaRPr dirty="0"/>
          </a:p>
          <a:p>
            <a:pPr marL="457200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Limited period of time → less chaotic, more controlled setting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No time lost for students to find new partners</a:t>
            </a:r>
            <a:br>
              <a:rPr lang="en-GB" dirty="0"/>
            </a:b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4" name="Google Shape;184;g70864da0d2_3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5213" y="1481200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Receptive students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Positive atmosphere: Free from fear of committing mistakes or speaking out loud.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Varying sensorial memory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Perfect combination with authentic speaking activities, beneficial mix of students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0864da0d2_0_13"/>
          <p:cNvSpPr txBox="1">
            <a:spLocks noGrp="1"/>
          </p:cNvSpPr>
          <p:nvPr>
            <p:ph type="title"/>
          </p:nvPr>
        </p:nvSpPr>
        <p:spPr>
          <a:xfrm>
            <a:off x="4113274" y="1934600"/>
            <a:ext cx="46590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THANK YOU!!</a:t>
            </a:r>
            <a:endParaRPr sz="6000"/>
          </a:p>
        </p:txBody>
      </p:sp>
      <p:sp>
        <p:nvSpPr>
          <p:cNvPr id="196" name="Google Shape;196;g70864da0d2_0_13"/>
          <p:cNvSpPr txBox="1"/>
          <p:nvPr/>
        </p:nvSpPr>
        <p:spPr>
          <a:xfrm>
            <a:off x="5492025" y="3791950"/>
            <a:ext cx="13998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A86E8"/>
                </a:solidFill>
                <a:latin typeface="Gill Sans"/>
                <a:ea typeface="Gill Sans"/>
                <a:cs typeface="Gill Sans"/>
                <a:sym typeface="Gill Sans"/>
              </a:rPr>
              <a:t>¡GRACIAS!</a:t>
            </a:r>
            <a:endParaRPr sz="1800" b="1">
              <a:solidFill>
                <a:srgbClr val="4A86E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g70864da0d2_0_13"/>
          <p:cNvSpPr txBox="1"/>
          <p:nvPr/>
        </p:nvSpPr>
        <p:spPr>
          <a:xfrm>
            <a:off x="5660475" y="4378075"/>
            <a:ext cx="1062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B5394"/>
                </a:solidFill>
                <a:latin typeface="Gill Sans"/>
                <a:ea typeface="Gill Sans"/>
                <a:cs typeface="Gill Sans"/>
                <a:sym typeface="Gill Sans"/>
              </a:rPr>
              <a:t>MERCI!</a:t>
            </a:r>
            <a:endParaRPr sz="1800" b="1">
              <a:solidFill>
                <a:srgbClr val="0B539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g70864da0d2_0_13"/>
          <p:cNvSpPr txBox="1"/>
          <p:nvPr/>
        </p:nvSpPr>
        <p:spPr>
          <a:xfrm>
            <a:off x="5221275" y="3229450"/>
            <a:ext cx="19413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1"/>
                </a:solidFill>
              </a:rPr>
              <a:t>DANKESCHÖN!</a:t>
            </a:r>
            <a:endParaRPr sz="1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title"/>
          </p:nvPr>
        </p:nvSpPr>
        <p:spPr>
          <a:xfrm>
            <a:off x="1251678" y="560010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GB"/>
              <a:t>TODAY</a:t>
            </a:r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1251678" y="1942737"/>
            <a:ext cx="101784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-GB" dirty="0"/>
              <a:t>Introduction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-GB" dirty="0"/>
              <a:t>Room layouts and their impact on teaching and learning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-GB" dirty="0"/>
              <a:t>Sitting v. Standing : 3 activities to enhance the acquisition of speaking skills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-GB" dirty="0"/>
              <a:t>Conclusion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GB"/>
              <a:t>ROOM LAYOUT: the sitting plan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1251675" y="1672675"/>
            <a:ext cx="10178400" cy="4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Rows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More formal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Individualistic approach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 shape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More aware of their fellow students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Easier to move around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Double U shape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Decreases awareness of other students</a:t>
            </a:r>
            <a:endParaRPr/>
          </a:p>
        </p:txBody>
      </p:sp>
      <p:pic>
        <p:nvPicPr>
          <p:cNvPr id="129" name="Google Shape;1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5275" y="5021450"/>
            <a:ext cx="2359725" cy="17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10564550" y="6195475"/>
            <a:ext cx="127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Gill Sans"/>
                <a:ea typeface="Gill Sans"/>
                <a:cs typeface="Gill Sans"/>
                <a:sym typeface="Gill Sans"/>
              </a:rPr>
              <a:t>CRNWsr6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5271" y="1180478"/>
            <a:ext cx="2359725" cy="1781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10467050" y="2596675"/>
            <a:ext cx="1466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50"/>
              <a:t>COLT2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4125" y="3107559"/>
            <a:ext cx="2362017" cy="17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/>
        </p:nvSpPr>
        <p:spPr>
          <a:xfrm>
            <a:off x="10689875" y="4333250"/>
            <a:ext cx="11460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Gill Sans"/>
                <a:ea typeface="Gill Sans"/>
                <a:cs typeface="Gill Sans"/>
                <a:sym typeface="Gill Sans"/>
              </a:rPr>
              <a:t>GS3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GB"/>
              <a:t>WHITEBOARDS</a:t>
            </a:r>
            <a:endParaRPr/>
          </a:p>
        </p:txBody>
      </p:sp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1251675" y="1874526"/>
            <a:ext cx="10178400" cy="4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Around the room is practical for group work.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BUT it also means it’s in the students’ backs sometimes.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088" y="3277113"/>
            <a:ext cx="3362325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1987575" y="6123850"/>
            <a:ext cx="1737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50"/>
              <a:t>CNWsr1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663" y="3412538"/>
            <a:ext cx="326707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6804275" y="6177575"/>
            <a:ext cx="1862100" cy="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Gill Sans"/>
                <a:ea typeface="Gill Sans"/>
                <a:cs typeface="Gill Sans"/>
                <a:sym typeface="Gill Sans"/>
              </a:rPr>
              <a:t>CNWsr11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en-GB"/>
              <a:t>SITTING v. STANDING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GB"/>
              <a:t>ACTIVITY 1: Spelling competition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1172700" y="1219275"/>
            <a:ext cx="10178400" cy="2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b="1"/>
              <a:t>A1-A2 students of Spanish: </a:t>
            </a:r>
            <a:r>
              <a:rPr lang="en-GB"/>
              <a:t>good for</a:t>
            </a:r>
            <a:r>
              <a:rPr lang="en-GB" b="1"/>
              <a:t> </a:t>
            </a:r>
            <a:r>
              <a:rPr lang="en-GB"/>
              <a:t>revising the alphabet.</a:t>
            </a:r>
            <a:endParaRPr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b="1"/>
              <a:t>Non-talkative behaviour of first and second year students challenge the teacher.</a:t>
            </a:r>
            <a:endParaRPr b="1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b="1"/>
              <a:t>What do we need? </a:t>
            </a:r>
            <a:r>
              <a:rPr lang="en-GB"/>
              <a:t>  -   Whiteboard and markers.</a:t>
            </a:r>
            <a:endParaRPr/>
          </a:p>
          <a:p>
            <a:pPr marL="32004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List of words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1257300" y="3301075"/>
            <a:ext cx="9484200" cy="349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Steps to follow:</a:t>
            </a:r>
            <a:endParaRPr b="1"/>
          </a:p>
          <a:p>
            <a:pPr marL="914400" lvl="1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○"/>
            </a:pPr>
            <a:r>
              <a:rPr lang="en-GB" sz="2000"/>
              <a:t>Divide the class in groups</a:t>
            </a:r>
            <a:r>
              <a:rPr lang="en-GB"/>
              <a:t>.</a:t>
            </a:r>
            <a:endParaRPr/>
          </a:p>
          <a:p>
            <a:pPr marL="914400" lvl="1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○"/>
            </a:pPr>
            <a:r>
              <a:rPr lang="en-GB" sz="2000"/>
              <a:t>One person of each group goes into the whiteboard. The remaining members of the team stand up opposite to the whiteboard.</a:t>
            </a:r>
            <a:endParaRPr sz="2000"/>
          </a:p>
          <a:p>
            <a:pPr marL="914400" lvl="1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Students start spelling the words from the list. When a word is spelled completely, the person in the whiteboard goes back to the group and a new member goes out.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Aim</a:t>
            </a:r>
            <a:r>
              <a:rPr lang="en-GB"/>
              <a:t>: to be the first team completing the list.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0864da0d2_0_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GB"/>
              <a:t>ACTIVITY 1: Spelling competition (II)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70864da0d2_0_1"/>
          <p:cNvSpPr txBox="1">
            <a:spLocks noGrp="1"/>
          </p:cNvSpPr>
          <p:nvPr>
            <p:ph type="body" idx="1"/>
          </p:nvPr>
        </p:nvSpPr>
        <p:spPr>
          <a:xfrm>
            <a:off x="1251675" y="1999824"/>
            <a:ext cx="10178400" cy="207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All teams are playing </a:t>
            </a:r>
            <a:r>
              <a:rPr lang="en-GB" b="1"/>
              <a:t>at the same time: 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/>
              <a:t>friendly competitiveness.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/>
              <a:t>Awareness of own weakness and strengths. Boost of confidence.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All the teams are </a:t>
            </a:r>
            <a:r>
              <a:rPr lang="en-GB" b="1"/>
              <a:t>standing up: 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GB"/>
              <a:t>Need of great classroom layout or spacious room to </a:t>
            </a:r>
            <a:r>
              <a:rPr lang="en-GB" b="1"/>
              <a:t>move freely </a:t>
            </a:r>
            <a:r>
              <a:rPr lang="en-GB"/>
              <a:t>and</a:t>
            </a:r>
            <a:r>
              <a:rPr lang="en-GB" b="1"/>
              <a:t> safely.</a:t>
            </a:r>
            <a:endParaRPr/>
          </a:p>
        </p:txBody>
      </p:sp>
      <p:sp>
        <p:nvSpPr>
          <p:cNvPr id="164" name="Google Shape;164;g70864da0d2_0_1"/>
          <p:cNvSpPr txBox="1"/>
          <p:nvPr/>
        </p:nvSpPr>
        <p:spPr>
          <a:xfrm>
            <a:off x="1251675" y="4199575"/>
            <a:ext cx="10147200" cy="20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ill Sans"/>
              <a:buChar char="●"/>
            </a:pPr>
            <a:r>
              <a:rPr lang="en-GB" sz="1800" b="1">
                <a:solidFill>
                  <a:srgbClr val="666666"/>
                </a:solidFill>
                <a:latin typeface="Gill Sans"/>
                <a:ea typeface="Gill Sans"/>
                <a:cs typeface="Gill Sans"/>
                <a:sym typeface="Gill Sans"/>
              </a:rPr>
              <a:t>Why this game?</a:t>
            </a:r>
            <a:endParaRPr sz="1800" b="1">
              <a:solidFill>
                <a:srgbClr val="66666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ill Sans"/>
              <a:buChar char="-"/>
            </a:pPr>
            <a:r>
              <a:rPr lang="en-GB" sz="1800">
                <a:solidFill>
                  <a:srgbClr val="666666"/>
                </a:solidFill>
                <a:latin typeface="Gill Sans"/>
                <a:ea typeface="Gill Sans"/>
                <a:cs typeface="Gill Sans"/>
                <a:sym typeface="Gill Sans"/>
              </a:rPr>
              <a:t>It is empiric.</a:t>
            </a:r>
            <a:endParaRPr sz="1800">
              <a:solidFill>
                <a:srgbClr val="66666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ill Sans"/>
              <a:buChar char="-"/>
            </a:pPr>
            <a:r>
              <a:rPr lang="en-GB" sz="1800">
                <a:solidFill>
                  <a:srgbClr val="666666"/>
                </a:solidFill>
                <a:latin typeface="Gill Sans"/>
                <a:ea typeface="Gill Sans"/>
                <a:cs typeface="Gill Sans"/>
                <a:sym typeface="Gill Sans"/>
              </a:rPr>
              <a:t>Students were reticent, but ended up enjoying it.</a:t>
            </a:r>
            <a:endParaRPr sz="1800">
              <a:solidFill>
                <a:srgbClr val="66666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ill Sans"/>
              <a:buChar char="-"/>
            </a:pPr>
            <a:r>
              <a:rPr lang="en-GB" sz="1800">
                <a:solidFill>
                  <a:srgbClr val="666666"/>
                </a:solidFill>
                <a:latin typeface="Gill Sans"/>
                <a:ea typeface="Gill Sans"/>
                <a:cs typeface="Gill Sans"/>
                <a:sym typeface="Gill Sans"/>
              </a:rPr>
              <a:t>It created a relaxed atmosphere that favored speaking out, bonding with classmates and having fun while revising Spanish. </a:t>
            </a:r>
            <a:endParaRPr sz="1800">
              <a:solidFill>
                <a:srgbClr val="66666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Gill Sans"/>
              <a:buChar char="-"/>
            </a:pPr>
            <a:r>
              <a:rPr lang="en-GB" sz="1800">
                <a:solidFill>
                  <a:srgbClr val="666666"/>
                </a:solidFill>
                <a:latin typeface="Gill Sans"/>
                <a:ea typeface="Gill Sans"/>
                <a:cs typeface="Gill Sans"/>
                <a:sym typeface="Gill Sans"/>
              </a:rPr>
              <a:t>Use of the classroom space for a different learning strategy.</a:t>
            </a:r>
            <a:endParaRPr sz="1800">
              <a:solidFill>
                <a:srgbClr val="66666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g70864da0d2_0_1"/>
          <p:cNvSpPr txBox="1"/>
          <p:nvPr/>
        </p:nvSpPr>
        <p:spPr>
          <a:xfrm>
            <a:off x="1391350" y="1486800"/>
            <a:ext cx="53778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666666"/>
                </a:solidFill>
                <a:latin typeface="Gill Sans"/>
                <a:ea typeface="Gill Sans"/>
                <a:cs typeface="Gill Sans"/>
                <a:sym typeface="Gill Sans"/>
              </a:rPr>
              <a:t>What is the interesting thing here?</a:t>
            </a:r>
            <a:endParaRPr sz="1800" b="1">
              <a:solidFill>
                <a:srgbClr val="66666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GB"/>
              <a:t>ACTIVITY 2: a game of pronunciation</a:t>
            </a:r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1"/>
          </p:nvPr>
        </p:nvSpPr>
        <p:spPr>
          <a:xfrm>
            <a:off x="1251675" y="1874525"/>
            <a:ext cx="10178400" cy="4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u="sng"/>
              <a:t>Rules</a:t>
            </a:r>
            <a:r>
              <a:rPr lang="en-GB"/>
              <a:t>: all the students stand and, each in turn, they read a word from a list. If they succeed they stay up, if they fail they sit down. </a:t>
            </a:r>
            <a:endParaRPr/>
          </a:p>
          <a:p>
            <a:pPr marL="1270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Positive atmosphere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Increases the students’ </a:t>
            </a:r>
            <a:r>
              <a:rPr lang="en-GB" b="1"/>
              <a:t>attention</a:t>
            </a:r>
            <a:endParaRPr b="1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Calls on </a:t>
            </a:r>
            <a:r>
              <a:rPr lang="en-GB" b="1"/>
              <a:t>kinesthetic </a:t>
            </a:r>
            <a:r>
              <a:rPr lang="en-GB"/>
              <a:t>memory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Aftermath</a:t>
            </a:r>
            <a:r>
              <a:rPr lang="en-GB"/>
              <a:t>: students seem to </a:t>
            </a:r>
            <a:r>
              <a:rPr lang="en-GB" b="1"/>
              <a:t>remember rules better</a:t>
            </a:r>
            <a:r>
              <a:rPr lang="en-GB"/>
              <a:t> than if they had simply sat throughout the class.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Limits</a:t>
            </a:r>
            <a:r>
              <a:rPr lang="en-GB"/>
              <a:t>: only for </a:t>
            </a:r>
            <a:r>
              <a:rPr lang="en-GB" b="1"/>
              <a:t>pronunciation </a:t>
            </a:r>
            <a:r>
              <a:rPr lang="en-GB"/>
              <a:t>or </a:t>
            </a:r>
            <a:r>
              <a:rPr lang="en-GB" b="1"/>
              <a:t>vocabulary </a:t>
            </a:r>
            <a:r>
              <a:rPr lang="en-GB"/>
              <a:t>exercises.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GB"/>
              <a:t>ACTIVITY 3a: Mix and mingle</a:t>
            </a:r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body" idx="1"/>
          </p:nvPr>
        </p:nvSpPr>
        <p:spPr>
          <a:xfrm>
            <a:off x="1131128" y="1874526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800" b="1">
                <a:solidFill>
                  <a:schemeClr val="dk1"/>
                </a:solidFill>
              </a:rPr>
              <a:t>Activity: </a:t>
            </a:r>
            <a:r>
              <a:rPr lang="en-GB" sz="1800">
                <a:solidFill>
                  <a:schemeClr val="dk1"/>
                </a:solidFill>
              </a:rPr>
              <a:t>students walk around and change speaking partners</a:t>
            </a:r>
            <a:endParaRPr sz="1800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 b="1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800" b="1">
                <a:solidFill>
                  <a:schemeClr val="dk1"/>
                </a:solidFill>
              </a:rPr>
              <a:t>Sample topics:  </a:t>
            </a:r>
            <a:r>
              <a:rPr lang="en-GB" sz="1800">
                <a:solidFill>
                  <a:schemeClr val="dk1"/>
                </a:solidFill>
              </a:rPr>
              <a:t>going shopping, finding flats, job interview…</a:t>
            </a:r>
            <a:endParaRPr sz="1800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800" b="1">
                <a:solidFill>
                  <a:schemeClr val="dk1"/>
                </a:solidFill>
              </a:rPr>
              <a:t>Benefits:</a:t>
            </a:r>
            <a:endParaRPr sz="1800" b="1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Concentration, attention, authenticity → motivation, variety of people (lang. levels, ideas…) student centred, actual speaking time</a:t>
            </a:r>
            <a:endParaRPr sz="1800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800" b="1">
                <a:solidFill>
                  <a:schemeClr val="dk1"/>
                </a:solidFill>
              </a:rPr>
              <a:t>Challenges:</a:t>
            </a:r>
            <a:endParaRPr sz="1800" b="1">
              <a:solidFill>
                <a:schemeClr val="dk1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Space required, time to find partners, chaos, fluency vs. accuracy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Impact</vt:lpstr>
      <vt:lpstr>Gill Sans</vt:lpstr>
      <vt:lpstr>Arial</vt:lpstr>
      <vt:lpstr>Badge</vt:lpstr>
      <vt:lpstr>Badge</vt:lpstr>
      <vt:lpstr>SPATIALITY AND ORAL SKILLS  IN THE LANGUAGE SPEAKING CLASSROOM</vt:lpstr>
      <vt:lpstr>TODAY</vt:lpstr>
      <vt:lpstr>ROOM LAYOUT: the sitting plan</vt:lpstr>
      <vt:lpstr>WHITEBOARDS</vt:lpstr>
      <vt:lpstr>SITTING v. STANDING</vt:lpstr>
      <vt:lpstr>ACTIVITY 1: Spelling competition</vt:lpstr>
      <vt:lpstr>ACTIVITY 1: Spelling competition (II) </vt:lpstr>
      <vt:lpstr>ACTIVITY 2: a game of pronunciation</vt:lpstr>
      <vt:lpstr>ACTIVITY 3a: Mix and mingle</vt:lpstr>
      <vt:lpstr>ACTIVITY 3b: Inner + outer circle </vt:lpstr>
      <vt:lpstr>CONCLUSION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SPATIALITY AND ORAL SKILLS  IN THE LANGUAGE SPEAKING CLASSROOM</dc:title>
  <dc:creator>Lea Quinet</dc:creator>
  <cp:lastModifiedBy>Lea Quinet</cp:lastModifiedBy>
  <cp:revision>1</cp:revision>
  <dcterms:created xsi:type="dcterms:W3CDTF">2019-10-25T11:26:20Z</dcterms:created>
  <dcterms:modified xsi:type="dcterms:W3CDTF">2019-10-31T10:18:18Z</dcterms:modified>
</cp:coreProperties>
</file>