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70" r:id="rId4"/>
    <p:sldId id="265" r:id="rId5"/>
    <p:sldId id="258" r:id="rId6"/>
    <p:sldId id="257" r:id="rId7"/>
    <p:sldId id="266" r:id="rId8"/>
    <p:sldId id="264" r:id="rId9"/>
    <p:sldId id="267" r:id="rId10"/>
    <p:sldId id="259" r:id="rId11"/>
    <p:sldId id="260" r:id="rId12"/>
    <p:sldId id="261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AE01A-6B96-45F9-A367-B76F31D7A21F}" v="133" dt="2019-10-28T22:27:24.124"/>
    <p1510:client id="{438B8EA4-9417-4C6C-993F-4F1C8F53BEE2}" v="1637" dt="2019-10-27T16:49:48.214"/>
    <p1510:client id="{5205DD48-45BD-4644-B8CC-0486D1961130}" v="243" dt="2019-10-27T21:24:00.832"/>
    <p1510:client id="{55A785DA-B951-4D20-992F-5378E7CD8DEA}" v="499" dt="2019-10-27T12:38:51.526"/>
    <p1510:client id="{57CDB916-82C7-41D9-8BC8-532ADA2BE59A}" v="421" dt="2019-10-27T18:49:47.922"/>
    <p1510:client id="{5F35B50A-5C0C-492B-83AF-A1E1A7BF4581}" v="23" dt="2019-10-27T20:54:11.727"/>
    <p1510:client id="{947E92B1-5AB4-47A7-B861-306FBAF875DA}" v="114" dt="2019-10-27T23:11:03.126"/>
    <p1510:client id="{AB294319-FCE8-48BC-BBC6-58BBE0C02495}" v="158" dt="2019-10-28T23:42:39.795"/>
    <p1510:client id="{C8192BC2-0ED7-4E0F-8F3F-B0B8225DA518}" v="830" dt="2019-10-27T13:40:14.819"/>
    <p1510:client id="{F7747B15-718B-45D9-90E0-2701CE48263E}" v="181" dt="2019-10-27T23:59:06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764916-7C2A-4760-868D-8A0F79DC6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0" y="932313"/>
            <a:ext cx="10572000" cy="2971051"/>
          </a:xfrm>
        </p:spPr>
        <p:txBody>
          <a:bodyPr/>
          <a:lstStyle/>
          <a:p>
            <a:pPr algn="ctr"/>
            <a:r>
              <a:rPr lang="it-IT" dirty="0" err="1"/>
              <a:t>Promoting</a:t>
            </a:r>
            <a:r>
              <a:rPr lang="it-IT" dirty="0"/>
              <a:t> </a:t>
            </a:r>
            <a:r>
              <a:rPr lang="it-IT" dirty="0" err="1"/>
              <a:t>Communication</a:t>
            </a:r>
            <a:r>
              <a:rPr lang="it-IT" dirty="0"/>
              <a:t> in Mixed-</a:t>
            </a:r>
            <a:r>
              <a:rPr lang="it-IT" dirty="0" err="1"/>
              <a:t>Ability</a:t>
            </a:r>
            <a:r>
              <a:rPr lang="it-IT" dirty="0"/>
              <a:t> </a:t>
            </a:r>
            <a:r>
              <a:rPr lang="it-IT" dirty="0" err="1"/>
              <a:t>Classrooms</a:t>
            </a:r>
            <a:r>
              <a:rPr lang="it-IT" dirty="0"/>
              <a:t>: </a:t>
            </a:r>
            <a:br>
              <a:rPr lang="it-IT" dirty="0"/>
            </a:br>
            <a:r>
              <a:rPr lang="it-IT" dirty="0"/>
              <a:t>a </a:t>
            </a:r>
            <a:r>
              <a:rPr lang="it-IT" dirty="0" err="1"/>
              <a:t>Ludological</a:t>
            </a:r>
            <a:r>
              <a:rPr lang="it-IT" dirty="0"/>
              <a:t> </a:t>
            </a:r>
            <a:r>
              <a:rPr lang="it-IT" dirty="0" err="1"/>
              <a:t>Approach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0A4FB85-97B9-427B-B8A6-5D4DBC785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4" y="5662992"/>
            <a:ext cx="10572000" cy="434974"/>
          </a:xfrm>
        </p:spPr>
        <p:txBody>
          <a:bodyPr/>
          <a:lstStyle/>
          <a:p>
            <a:pPr algn="r"/>
            <a:r>
              <a:rPr lang="it-IT" b="1" dirty="0"/>
              <a:t>Maya </a:t>
            </a:r>
            <a:r>
              <a:rPr lang="it-IT" b="1" dirty="0" err="1"/>
              <a:t>Coianiz</a:t>
            </a:r>
            <a:r>
              <a:rPr lang="it-IT" b="1" dirty="0"/>
              <a:t>, Patricia </a:t>
            </a:r>
            <a:r>
              <a:rPr lang="it-IT" b="1" dirty="0" err="1"/>
              <a:t>Díaz</a:t>
            </a:r>
            <a:r>
              <a:rPr lang="it-IT" b="1" dirty="0"/>
              <a:t> </a:t>
            </a:r>
            <a:r>
              <a:rPr lang="it-IT" b="1" dirty="0" err="1"/>
              <a:t>Muñoz</a:t>
            </a:r>
            <a:r>
              <a:rPr lang="it-IT" b="1" dirty="0"/>
              <a:t>, Caroline </a:t>
            </a:r>
            <a:r>
              <a:rPr lang="it-IT" b="1" dirty="0" err="1"/>
              <a:t>Personne</a:t>
            </a:r>
            <a:r>
              <a:rPr lang="it-IT" b="1" dirty="0"/>
              <a:t>, Laura Stecca</a:t>
            </a:r>
          </a:p>
        </p:txBody>
      </p:sp>
    </p:spTree>
    <p:extLst>
      <p:ext uri="{BB962C8B-B14F-4D97-AF65-F5344CB8AC3E}">
        <p14:creationId xmlns:p14="http://schemas.microsoft.com/office/powerpoint/2010/main" val="3065458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94318-5925-4A25-A472-F9AD1D3E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GB" dirty="0"/>
              <a:t>Outcomes of the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65E9D-A190-41E8-8608-53444DEBF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01" y="2730287"/>
            <a:ext cx="10554574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ea typeface="+mn-lt"/>
                <a:cs typeface="+mn-lt"/>
              </a:rPr>
              <a:t>ENGAGING ADVANCED STUDENTS</a:t>
            </a:r>
            <a:endParaRPr lang="en-GB" sz="2000" b="1" dirty="0"/>
          </a:p>
          <a:p>
            <a:pPr marL="0" indent="0" algn="just">
              <a:buNone/>
            </a:pPr>
            <a:endParaRPr lang="en-GB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en-US" dirty="0">
                <a:ea typeface="+mn-lt"/>
                <a:cs typeface="+mn-lt"/>
              </a:rPr>
              <a:t>    </a:t>
            </a:r>
            <a:r>
              <a:rPr lang="en-US" sz="2000" dirty="0">
                <a:ea typeface="+mn-lt"/>
                <a:cs typeface="+mn-lt"/>
              </a:rPr>
              <a:t>  Advanced students felt challenged at all stages: </a:t>
            </a:r>
            <a:endParaRPr lang="en-GB" sz="2000" dirty="0">
              <a:ea typeface="+mn-lt"/>
              <a:cs typeface="+mn-lt"/>
            </a:endParaRPr>
          </a:p>
          <a:p>
            <a:pPr algn="just"/>
            <a:r>
              <a:rPr lang="en-US" sz="2000" dirty="0">
                <a:ea typeface="+mn-lt"/>
                <a:cs typeface="+mn-lt"/>
              </a:rPr>
              <a:t>They actively engaged by </a:t>
            </a:r>
            <a:r>
              <a:rPr lang="en-US" sz="2000" b="1" dirty="0">
                <a:ea typeface="+mn-lt"/>
                <a:cs typeface="+mn-lt"/>
              </a:rPr>
              <a:t>writing down the list </a:t>
            </a:r>
            <a:r>
              <a:rPr lang="en-US" sz="2000" dirty="0">
                <a:ea typeface="+mn-lt"/>
                <a:cs typeface="+mn-lt"/>
              </a:rPr>
              <a:t>for the pair and then for the group</a:t>
            </a:r>
            <a:endParaRPr lang="en-GB" sz="2000" dirty="0"/>
          </a:p>
          <a:p>
            <a:pPr algn="just"/>
            <a:r>
              <a:rPr lang="en-US" sz="2000" dirty="0">
                <a:ea typeface="+mn-lt"/>
                <a:cs typeface="+mn-lt"/>
              </a:rPr>
              <a:t>They felt responsible to come up with the </a:t>
            </a:r>
            <a:r>
              <a:rPr lang="en-US" sz="2000" b="1" dirty="0">
                <a:ea typeface="+mn-lt"/>
                <a:cs typeface="+mn-lt"/>
              </a:rPr>
              <a:t>anagram of the given word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 sz="2000"/>
          </a:p>
          <a:p>
            <a:pPr algn="just"/>
            <a:r>
              <a:rPr lang="en-US" sz="2000" dirty="0">
                <a:ea typeface="+mn-lt"/>
                <a:cs typeface="+mn-lt"/>
              </a:rPr>
              <a:t>They had to be able to </a:t>
            </a:r>
            <a:r>
              <a:rPr lang="en-US" sz="2000" b="1" dirty="0">
                <a:ea typeface="+mn-lt"/>
                <a:cs typeface="+mn-lt"/>
              </a:rPr>
              <a:t>explain the meaning</a:t>
            </a:r>
            <a:r>
              <a:rPr lang="en-US" sz="2000" dirty="0">
                <a:ea typeface="+mn-lt"/>
                <a:cs typeface="+mn-lt"/>
              </a:rPr>
              <a:t> of all the words to the components of the group</a:t>
            </a:r>
            <a:endParaRPr lang="en-GB" sz="2000"/>
          </a:p>
          <a:p>
            <a:pPr algn="just"/>
            <a:r>
              <a:rPr lang="en-US" sz="2000" dirty="0">
                <a:ea typeface="+mn-lt"/>
                <a:cs typeface="+mn-lt"/>
              </a:rPr>
              <a:t>They took a leading role in the </a:t>
            </a:r>
            <a:r>
              <a:rPr lang="en-US" sz="2000" b="1" dirty="0">
                <a:ea typeface="+mn-lt"/>
                <a:cs typeface="+mn-lt"/>
              </a:rPr>
              <a:t>combination of the words</a:t>
            </a:r>
            <a:r>
              <a:rPr lang="en-US" sz="2000" dirty="0">
                <a:ea typeface="+mn-lt"/>
                <a:cs typeface="+mn-lt"/>
              </a:rPr>
              <a:t> to invent the story</a:t>
            </a:r>
            <a:endParaRPr lang="en-GB" sz="2000" dirty="0"/>
          </a:p>
          <a:p>
            <a:pPr algn="just"/>
            <a:endParaRPr lang="en-GB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6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8EAD-CF2C-4EA3-8BE2-CD4303B4C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GB" dirty="0"/>
              <a:t>Outcomes of the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6554-33FA-4C37-9C25-F6A05BE61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5" y="2748392"/>
            <a:ext cx="10554574" cy="363651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000" b="1" dirty="0">
                <a:ea typeface="+mn-lt"/>
                <a:cs typeface="+mn-lt"/>
              </a:rPr>
              <a:t>ENGAGING THE WEAKER STUDENTS </a:t>
            </a:r>
            <a:r>
              <a:rPr lang="en-GB" sz="2000" dirty="0">
                <a:ea typeface="+mn-lt"/>
                <a:cs typeface="+mn-lt"/>
              </a:rPr>
              <a:t> </a:t>
            </a:r>
            <a:endParaRPr lang="en-GB" sz="2000" dirty="0"/>
          </a:p>
          <a:p>
            <a:pPr marL="0" indent="0" algn="just">
              <a:buNone/>
            </a:pPr>
            <a:endParaRPr lang="en-GB" sz="2000" dirty="0"/>
          </a:p>
          <a:p>
            <a:pPr marL="0" indent="0" algn="just">
              <a:buNone/>
            </a:pPr>
            <a:r>
              <a:rPr lang="en-US" sz="2000" dirty="0"/>
              <a:t>      The students felt involved at all stages:</a:t>
            </a:r>
            <a:endParaRPr lang="en-GB" sz="2000" dirty="0"/>
          </a:p>
          <a:p>
            <a:pPr algn="just"/>
            <a:r>
              <a:rPr lang="en-US" sz="2000" dirty="0">
                <a:ea typeface="+mn-lt"/>
                <a:cs typeface="+mn-lt"/>
              </a:rPr>
              <a:t>Everybody at the beginning had to work separately (</a:t>
            </a:r>
            <a:r>
              <a:rPr lang="en-US" sz="2000" b="1" dirty="0">
                <a:ea typeface="+mn-lt"/>
                <a:cs typeface="+mn-lt"/>
              </a:rPr>
              <a:t>independent thinking</a:t>
            </a:r>
            <a:r>
              <a:rPr lang="en-US" sz="2000" dirty="0">
                <a:ea typeface="+mn-lt"/>
                <a:cs typeface="+mn-lt"/>
              </a:rPr>
              <a:t>) </a:t>
            </a:r>
            <a:r>
              <a:rPr lang="en-US" sz="2000" b="1" dirty="0">
                <a:ea typeface="+mn-lt"/>
                <a:cs typeface="+mn-lt"/>
              </a:rPr>
              <a:t>without feeling the pressure</a:t>
            </a:r>
            <a:r>
              <a:rPr lang="en-US" sz="2000" dirty="0">
                <a:ea typeface="+mn-lt"/>
                <a:cs typeface="+mn-lt"/>
              </a:rPr>
              <a:t> of the more advanced peers</a:t>
            </a:r>
            <a:endParaRPr lang="en-GB" sz="2000" dirty="0"/>
          </a:p>
          <a:p>
            <a:pPr algn="just"/>
            <a:r>
              <a:rPr lang="en-US" sz="2000" dirty="0">
                <a:ea typeface="+mn-lt"/>
                <a:cs typeface="+mn-lt"/>
              </a:rPr>
              <a:t>The difficulty of one of the tasks (to be able to explain to the teacher the meaning of the words): </a:t>
            </a:r>
          </a:p>
          <a:p>
            <a:pPr marL="0" indent="0" algn="just">
              <a:buNone/>
            </a:pPr>
            <a:r>
              <a:rPr lang="en-US" sz="2000" dirty="0">
                <a:ea typeface="+mn-lt"/>
                <a:cs typeface="+mn-lt"/>
              </a:rPr>
              <a:t>      -  increases </a:t>
            </a:r>
            <a:r>
              <a:rPr lang="en-US" sz="2000" b="1" dirty="0">
                <a:ea typeface="+mn-lt"/>
                <a:cs typeface="+mn-lt"/>
              </a:rPr>
              <a:t>collaboration</a:t>
            </a:r>
            <a:r>
              <a:rPr lang="en-US" sz="2000" dirty="0">
                <a:ea typeface="+mn-lt"/>
                <a:cs typeface="+mn-lt"/>
              </a:rPr>
              <a:t> with advanced students</a:t>
            </a:r>
          </a:p>
          <a:p>
            <a:pPr marL="0" indent="0" algn="just">
              <a:buNone/>
            </a:pPr>
            <a:r>
              <a:rPr lang="en-US" sz="2000" dirty="0">
                <a:ea typeface="+mn-lt"/>
                <a:cs typeface="+mn-lt"/>
              </a:rPr>
              <a:t>      -  increases </a:t>
            </a:r>
            <a:r>
              <a:rPr lang="en-US" sz="2000" b="1" dirty="0">
                <a:ea typeface="+mn-lt"/>
                <a:cs typeface="+mn-lt"/>
              </a:rPr>
              <a:t>motivation</a:t>
            </a:r>
            <a:r>
              <a:rPr lang="en-US" sz="2000" dirty="0">
                <a:ea typeface="+mn-lt"/>
                <a:cs typeface="+mn-lt"/>
              </a:rPr>
              <a:t> for the activity, as personal agency is involved</a:t>
            </a:r>
            <a:endParaRPr lang="en-GB" sz="2000" dirty="0"/>
          </a:p>
          <a:p>
            <a:pPr algn="just"/>
            <a:endParaRPr lang="en-GB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962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6BA41-6AF0-4F2A-918E-F3E5AA10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 of the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36BE4-6DD4-4719-9FC3-6313AA72B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48065"/>
            <a:ext cx="10554574" cy="3636511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dirty="0">
                <a:ea typeface="+mn-lt"/>
                <a:cs typeface="+mn-lt"/>
              </a:rPr>
              <a:t>BENEFITS FOR THE GROUP</a:t>
            </a:r>
            <a:r>
              <a:rPr lang="en-GB" dirty="0">
                <a:ea typeface="+mn-lt"/>
                <a:cs typeface="+mn-lt"/>
              </a:rPr>
              <a:t> </a:t>
            </a:r>
            <a:endParaRPr lang="en-GB"/>
          </a:p>
          <a:p>
            <a:pPr marL="0" indent="0" algn="just">
              <a:buNone/>
            </a:pPr>
            <a:endParaRPr lang="en-GB" sz="2000" dirty="0">
              <a:ea typeface="+mn-lt"/>
              <a:cs typeface="+mn-lt"/>
            </a:endParaRPr>
          </a:p>
          <a:p>
            <a:pPr algn="just"/>
            <a:r>
              <a:rPr lang="en-US" sz="2000" dirty="0">
                <a:ea typeface="+mn-lt"/>
                <a:cs typeface="+mn-lt"/>
              </a:rPr>
              <a:t>The score system and the final prize increase </a:t>
            </a:r>
            <a:r>
              <a:rPr lang="en-US" sz="2000" b="1" dirty="0">
                <a:ea typeface="+mn-lt"/>
                <a:cs typeface="+mn-lt"/>
              </a:rPr>
              <a:t>competition and engagement</a:t>
            </a:r>
            <a:r>
              <a:rPr lang="en-US" sz="2000" dirty="0">
                <a:ea typeface="+mn-lt"/>
                <a:cs typeface="+mn-lt"/>
              </a:rPr>
              <a:t> within the groups</a:t>
            </a:r>
          </a:p>
          <a:p>
            <a:pPr algn="just"/>
            <a:r>
              <a:rPr lang="en-US" sz="2000" b="1" dirty="0">
                <a:ea typeface="+mn-lt"/>
                <a:cs typeface="+mn-lt"/>
              </a:rPr>
              <a:t>New vocabulary</a:t>
            </a:r>
            <a:r>
              <a:rPr lang="en-US" sz="2000" dirty="0">
                <a:ea typeface="+mn-lt"/>
                <a:cs typeface="+mn-lt"/>
              </a:rPr>
              <a:t> available for everybody (</a:t>
            </a:r>
            <a:r>
              <a:rPr lang="en-US" sz="2000" b="1" dirty="0">
                <a:ea typeface="+mn-lt"/>
                <a:cs typeface="+mn-lt"/>
              </a:rPr>
              <a:t>oral and written</a:t>
            </a:r>
            <a:r>
              <a:rPr lang="en-US" sz="2000" dirty="0">
                <a:ea typeface="+mn-lt"/>
                <a:cs typeface="+mn-lt"/>
              </a:rPr>
              <a:t> practice)</a:t>
            </a:r>
            <a:endParaRPr lang="en-US" sz="2000"/>
          </a:p>
          <a:p>
            <a:pPr algn="just"/>
            <a:r>
              <a:rPr lang="en-US" sz="2000" b="1" dirty="0">
                <a:ea typeface="+mn-lt"/>
                <a:cs typeface="+mn-lt"/>
              </a:rPr>
              <a:t>Constant communication</a:t>
            </a:r>
            <a:r>
              <a:rPr lang="en-US" sz="2000" dirty="0">
                <a:ea typeface="+mn-lt"/>
                <a:cs typeface="+mn-lt"/>
              </a:rPr>
              <a:t> in the FL between the members of the group</a:t>
            </a:r>
          </a:p>
          <a:p>
            <a:pPr algn="just"/>
            <a:r>
              <a:rPr lang="en-US" sz="2000" dirty="0">
                <a:ea typeface="+mn-lt"/>
                <a:cs typeface="+mn-lt"/>
              </a:rPr>
              <a:t>Students are </a:t>
            </a:r>
            <a:r>
              <a:rPr lang="en-US" sz="2000" b="1" dirty="0">
                <a:ea typeface="+mn-lt"/>
                <a:cs typeface="+mn-lt"/>
              </a:rPr>
              <a:t>more comfortable in working with each other</a:t>
            </a:r>
            <a:r>
              <a:rPr lang="en-US" sz="2000" dirty="0">
                <a:ea typeface="+mn-lt"/>
                <a:cs typeface="+mn-lt"/>
              </a:rPr>
              <a:t> (lower level students see the others as a resource rather than as a threat) 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873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C9DA70C-6171-4757-9D0E-462512E2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it-IT" sz="4000" err="1"/>
              <a:t>Bibliography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AFADDA-0970-41A2-AD34-C71288D02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861" y="274502"/>
            <a:ext cx="6558537" cy="6021447"/>
          </a:xfrm>
          <a:effectLst/>
        </p:spPr>
        <p:txBody>
          <a:bodyPr>
            <a:normAutofit fontScale="85000" lnSpcReduction="20000"/>
          </a:bodyPr>
          <a:lstStyle/>
          <a:p>
            <a:endParaRPr lang="it-IT" sz="2000" dirty="0"/>
          </a:p>
          <a:p>
            <a:pPr algn="just"/>
            <a:endParaRPr lang="it-IT" sz="2000" dirty="0">
              <a:ea typeface="+mn-lt"/>
              <a:cs typeface="+mn-lt"/>
            </a:endParaRPr>
          </a:p>
          <a:p>
            <a:pPr algn="just"/>
            <a:r>
              <a:rPr lang="it-IT" sz="2000" dirty="0">
                <a:ea typeface="+mn-lt"/>
                <a:cs typeface="+mn-lt"/>
              </a:rPr>
              <a:t>Caon F., </a:t>
            </a:r>
            <a:r>
              <a:rPr lang="it-IT" sz="2000" i="1" dirty="0">
                <a:ea typeface="+mn-lt"/>
                <a:cs typeface="+mn-lt"/>
              </a:rPr>
              <a:t>La CAD: Fondamenti teorici e dimensione operativa </a:t>
            </a:r>
            <a:r>
              <a:rPr lang="it-IT" sz="2000" dirty="0">
                <a:ea typeface="+mn-lt"/>
                <a:cs typeface="+mn-lt"/>
              </a:rPr>
              <a:t>, </a:t>
            </a:r>
            <a:r>
              <a:rPr lang="it-IT" sz="2000" i="1" dirty="0">
                <a:ea typeface="+mn-lt"/>
                <a:cs typeface="+mn-lt"/>
              </a:rPr>
              <a:t>Educazione linguistica nella Classe ad Abilità Differenziate</a:t>
            </a:r>
            <a:r>
              <a:rPr lang="it-IT" sz="2000" dirty="0">
                <a:ea typeface="+mn-lt"/>
                <a:cs typeface="+mn-lt"/>
              </a:rPr>
              <a:t>, Torino, Bonacci/Loescher,</a:t>
            </a:r>
            <a:r>
              <a:rPr lang="it-IT" sz="2000" dirty="0"/>
              <a:t> 2016;</a:t>
            </a:r>
            <a:endParaRPr lang="it-IT"/>
          </a:p>
          <a:p>
            <a:pPr algn="just"/>
            <a:r>
              <a:rPr lang="it-IT" sz="2000" dirty="0"/>
              <a:t>Caon F., Tonioli V., </a:t>
            </a:r>
            <a:r>
              <a:rPr lang="it-IT" sz="2000" i="1" dirty="0">
                <a:ea typeface="+mn-lt"/>
                <a:cs typeface="+mn-lt"/>
              </a:rPr>
              <a:t>La sfida delle classi ad abilità linguistiche differenziate (CAD) in Italia e in Europa</a:t>
            </a:r>
            <a:r>
              <a:rPr lang="it-IT" sz="2000" dirty="0">
                <a:ea typeface="+mn-lt"/>
                <a:cs typeface="+mn-lt"/>
              </a:rPr>
              <a:t>, in "Le lingue in Italia, le lingue in Europa: dove siamo, dove andiamo" </a:t>
            </a:r>
            <a:r>
              <a:rPr lang="it-IT" sz="2000" err="1">
                <a:ea typeface="+mn-lt"/>
                <a:cs typeface="+mn-lt"/>
              </a:rPr>
              <a:t>Melero</a:t>
            </a:r>
            <a:r>
              <a:rPr lang="it-IT" sz="2000" dirty="0">
                <a:ea typeface="+mn-lt"/>
                <a:cs typeface="+mn-lt"/>
              </a:rPr>
              <a:t> Rodríguez C. A. (curator), Ca' Foscari </a:t>
            </a:r>
            <a:r>
              <a:rPr lang="it-IT" sz="2000" err="1">
                <a:ea typeface="+mn-lt"/>
                <a:cs typeface="+mn-lt"/>
              </a:rPr>
              <a:t>editions</a:t>
            </a:r>
            <a:r>
              <a:rPr lang="it-IT" sz="2000" dirty="0">
                <a:ea typeface="+mn-lt"/>
                <a:cs typeface="+mn-lt"/>
              </a:rPr>
              <a:t>, 2016;</a:t>
            </a:r>
            <a:endParaRPr lang="it-IT" dirty="0"/>
          </a:p>
          <a:p>
            <a:pPr algn="just"/>
            <a:r>
              <a:rPr lang="it-IT" sz="2000" dirty="0"/>
              <a:t>Caon F. (curator),</a:t>
            </a:r>
            <a:r>
              <a:rPr lang="it-IT" sz="2000" i="1" dirty="0">
                <a:ea typeface="+mn-lt"/>
                <a:cs typeface="+mn-lt"/>
              </a:rPr>
              <a:t>Educazione Linguistica nella classe ad abilità differenziate</a:t>
            </a:r>
            <a:r>
              <a:rPr lang="it-IT" sz="2000" dirty="0">
                <a:ea typeface="+mn-lt"/>
                <a:cs typeface="+mn-lt"/>
              </a:rPr>
              <a:t>, Torino, Bonacci/Loescher, 2016;</a:t>
            </a:r>
          </a:p>
          <a:p>
            <a:pPr algn="just"/>
            <a:r>
              <a:rPr lang="it-IT" sz="2000">
                <a:ea typeface="+mn-lt"/>
                <a:cs typeface="+mn-lt"/>
              </a:rPr>
              <a:t>Dörnyei Z., </a:t>
            </a:r>
            <a:r>
              <a:rPr lang="it-IT" sz="2000" i="1">
                <a:ea typeface="+mn-lt"/>
                <a:cs typeface="+mn-lt"/>
              </a:rPr>
              <a:t>Motivation and Motivating in the Foreign Language Classroom</a:t>
            </a:r>
            <a:r>
              <a:rPr lang="it-IT" sz="2000">
                <a:ea typeface="+mn-lt"/>
                <a:cs typeface="+mn-lt"/>
              </a:rPr>
              <a:t>, in "The Modern Language Journal", Vol. 78, Wiley (on behalf of the National Federation of Modern Language Teachers Associations), 1994;</a:t>
            </a:r>
          </a:p>
          <a:p>
            <a:pPr algn="just"/>
            <a:r>
              <a:rPr lang="it-IT" sz="2000" dirty="0">
                <a:ea typeface="+mn-lt"/>
                <a:cs typeface="+mn-lt"/>
              </a:rPr>
              <a:t>Lombardi</a:t>
            </a:r>
            <a:r>
              <a:rPr lang="it-IT" sz="2000" dirty="0"/>
              <a:t> M. A., </a:t>
            </a:r>
            <a:r>
              <a:rPr lang="it-IT" sz="2000" i="1" dirty="0"/>
              <a:t>La didattica ludica nell'insegnamento linguistico</a:t>
            </a:r>
            <a:r>
              <a:rPr lang="it-IT" sz="2000" dirty="0"/>
              <a:t>, EL.LE, </a:t>
            </a:r>
            <a:r>
              <a:rPr lang="it-IT" sz="2000" err="1"/>
              <a:t>June</a:t>
            </a:r>
            <a:r>
              <a:rPr lang="it-IT" sz="2000" dirty="0"/>
              <a:t> 2006;</a:t>
            </a:r>
            <a:endParaRPr lang="it-IT"/>
          </a:p>
          <a:p>
            <a:pPr algn="just"/>
            <a:r>
              <a:rPr lang="it-IT" sz="2000">
                <a:ea typeface="+mn-lt"/>
                <a:cs typeface="+mn-lt"/>
              </a:rPr>
              <a:t>Tielmana K., den Brokb P., Bolhuisa S., Vallejoc B., </a:t>
            </a:r>
            <a:r>
              <a:rPr lang="it-IT" sz="2000" i="1">
                <a:ea typeface="+mn-lt"/>
                <a:cs typeface="+mn-lt"/>
              </a:rPr>
              <a:t>Collaborative learning in multicultural classrooms: a case study of Dutch senior secondary vocational education, in "</a:t>
            </a:r>
            <a:r>
              <a:rPr lang="it-IT" sz="2000">
                <a:ea typeface="+mn-lt"/>
                <a:cs typeface="+mn-lt"/>
              </a:rPr>
              <a:t>Journal of Vocational Education and Training" Vol. 64, No. 1, March 2012.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9875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DFD6E5-82B8-427C-A579-87F90B86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094" y="504697"/>
            <a:ext cx="10571998" cy="970450"/>
          </a:xfrm>
        </p:spPr>
        <p:txBody>
          <a:bodyPr/>
          <a:lstStyle/>
          <a:p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students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207212C-701D-42CD-8F31-588C8B84051A}"/>
              </a:ext>
            </a:extLst>
          </p:cNvPr>
          <p:cNvSpPr txBox="1"/>
          <p:nvPr/>
        </p:nvSpPr>
        <p:spPr>
          <a:xfrm>
            <a:off x="5702061" y="2754702"/>
            <a:ext cx="635191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/>
              <a:t>1) Students </a:t>
            </a:r>
            <a:r>
              <a:rPr lang="it-IT" sz="2000" dirty="0" err="1"/>
              <a:t>whose</a:t>
            </a:r>
            <a:r>
              <a:rPr lang="it-IT" sz="2000" dirty="0"/>
              <a:t> </a:t>
            </a:r>
            <a:r>
              <a:rPr lang="it-IT" sz="2000" dirty="0" err="1"/>
              <a:t>mother</a:t>
            </a:r>
            <a:r>
              <a:rPr lang="it-IT" sz="2000" dirty="0"/>
              <a:t> </a:t>
            </a:r>
            <a:r>
              <a:rPr lang="it-IT" sz="2000" dirty="0" err="1"/>
              <a:t>tongue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not</a:t>
            </a:r>
            <a:r>
              <a:rPr lang="it-IT" sz="2000" dirty="0"/>
              <a:t> English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F57F239-68D9-433E-8C0C-C3744A26F9AE}"/>
              </a:ext>
            </a:extLst>
          </p:cNvPr>
          <p:cNvSpPr txBox="1"/>
          <p:nvPr/>
        </p:nvSpPr>
        <p:spPr>
          <a:xfrm>
            <a:off x="5701162" y="4047766"/>
            <a:ext cx="617938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/>
              <a:t>2) Students </a:t>
            </a:r>
            <a:r>
              <a:rPr lang="it-IT" sz="2000" dirty="0" err="1"/>
              <a:t>whose</a:t>
            </a:r>
            <a:r>
              <a:rPr lang="it-IT" sz="2000" dirty="0"/>
              <a:t> </a:t>
            </a:r>
            <a:r>
              <a:rPr lang="it-IT" sz="2000" dirty="0" err="1"/>
              <a:t>mother</a:t>
            </a:r>
            <a:r>
              <a:rPr lang="it-IT" sz="2000" dirty="0"/>
              <a:t> </a:t>
            </a:r>
            <a:r>
              <a:rPr lang="it-IT" sz="2000" dirty="0" err="1"/>
              <a:t>tongue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English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6CA0DC-C359-4CB1-BC94-261EC0510161}"/>
              </a:ext>
            </a:extLst>
          </p:cNvPr>
          <p:cNvSpPr txBox="1"/>
          <p:nvPr/>
        </p:nvSpPr>
        <p:spPr>
          <a:xfrm>
            <a:off x="5700263" y="5484604"/>
            <a:ext cx="505795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/>
              <a:t>3) </a:t>
            </a:r>
            <a:r>
              <a:rPr lang="it-IT" sz="2000" dirty="0" err="1"/>
              <a:t>Bilingual</a:t>
            </a:r>
            <a:r>
              <a:rPr lang="it-IT" sz="2000" dirty="0"/>
              <a:t> </a:t>
            </a:r>
            <a:r>
              <a:rPr lang="it-IT" sz="2000" dirty="0" err="1"/>
              <a:t>students</a:t>
            </a:r>
            <a:endParaRPr lang="it-IT" sz="2000" dirty="0"/>
          </a:p>
        </p:txBody>
      </p:sp>
      <p:pic>
        <p:nvPicPr>
          <p:cNvPr id="6" name="Immagine 6" descr="Immagine che contiene gruppo, inpiedi, posando, fotografia&#10;&#10;Descrizione generata con affidabilità molto elevata">
            <a:extLst>
              <a:ext uri="{FF2B5EF4-FFF2-40B4-BE49-F238E27FC236}">
                <a16:creationId xmlns:a16="http://schemas.microsoft.com/office/drawing/2014/main" id="{3BDEAD74-4FA0-4166-B655-C331EDAA0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5" b="3947"/>
          <a:stretch/>
        </p:blipFill>
        <p:spPr>
          <a:xfrm>
            <a:off x="396815" y="2326200"/>
            <a:ext cx="4583514" cy="434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6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D6BC44-74BC-4B6D-9D23-B0B374742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359" y="2958768"/>
            <a:ext cx="10572000" cy="1145127"/>
          </a:xfrm>
        </p:spPr>
        <p:txBody>
          <a:bodyPr/>
          <a:lstStyle/>
          <a:p>
            <a:pPr algn="ctr"/>
            <a:r>
              <a:rPr lang="it-IT" sz="3600" dirty="0"/>
              <a:t>"The </a:t>
            </a:r>
            <a:r>
              <a:rPr lang="it-IT" sz="3600" dirty="0" err="1"/>
              <a:t>ludological</a:t>
            </a:r>
            <a:r>
              <a:rPr lang="it-IT" sz="3600" dirty="0"/>
              <a:t> </a:t>
            </a:r>
            <a:r>
              <a:rPr lang="it-IT" sz="3600" dirty="0" err="1"/>
              <a:t>approach</a:t>
            </a:r>
            <a:r>
              <a:rPr lang="it-IT" sz="3600" dirty="0"/>
              <a:t> </a:t>
            </a:r>
            <a:r>
              <a:rPr lang="it-IT" sz="3600" dirty="0" err="1"/>
              <a:t>is</a:t>
            </a:r>
            <a:r>
              <a:rPr lang="it-IT" sz="3600" dirty="0"/>
              <a:t> a </a:t>
            </a:r>
            <a:r>
              <a:rPr lang="it-IT" sz="3600" dirty="0" err="1"/>
              <a:t>teaching</a:t>
            </a:r>
            <a:r>
              <a:rPr lang="it-IT" sz="3600" dirty="0"/>
              <a:t> strategy </a:t>
            </a:r>
            <a:r>
              <a:rPr lang="it-IT" sz="3600" dirty="0" err="1"/>
              <a:t>aimed</a:t>
            </a:r>
            <a:r>
              <a:rPr lang="it-IT" sz="3600" dirty="0"/>
              <a:t> </a:t>
            </a:r>
            <a:r>
              <a:rPr lang="it-IT" sz="3600" dirty="0" err="1"/>
              <a:t>at</a:t>
            </a:r>
            <a:r>
              <a:rPr lang="it-IT" sz="3600" dirty="0"/>
              <a:t> </a:t>
            </a:r>
            <a:r>
              <a:rPr lang="it-IT" sz="3600" dirty="0" err="1"/>
              <a:t>providing</a:t>
            </a:r>
            <a:r>
              <a:rPr lang="it-IT" sz="3600" dirty="0"/>
              <a:t> the </a:t>
            </a:r>
            <a:r>
              <a:rPr lang="it-IT" sz="3600" dirty="0" err="1"/>
              <a:t>students</a:t>
            </a:r>
            <a:r>
              <a:rPr lang="it-IT" sz="3600" dirty="0"/>
              <a:t> with a positive learning </a:t>
            </a:r>
            <a:r>
              <a:rPr lang="it-IT" sz="3600" dirty="0" err="1"/>
              <a:t>environment</a:t>
            </a:r>
            <a:r>
              <a:rPr lang="it-IT" sz="3600" dirty="0"/>
              <a:t>.</a:t>
            </a:r>
            <a:br>
              <a:rPr lang="it-IT" sz="3600" dirty="0"/>
            </a:br>
            <a:r>
              <a:rPr lang="it-IT" sz="3600" dirty="0"/>
              <a:t>The </a:t>
            </a:r>
            <a:r>
              <a:rPr lang="it-IT" sz="3600" dirty="0" err="1"/>
              <a:t>learner</a:t>
            </a:r>
            <a:r>
              <a:rPr lang="it-IT" sz="3600" dirty="0"/>
              <a:t> </a:t>
            </a:r>
            <a:r>
              <a:rPr lang="it-IT" sz="3600" dirty="0" err="1"/>
              <a:t>is</a:t>
            </a:r>
            <a:r>
              <a:rPr lang="it-IT" sz="3600" dirty="0"/>
              <a:t> the </a:t>
            </a:r>
            <a:r>
              <a:rPr lang="it-IT" sz="3600" dirty="0" err="1"/>
              <a:t>protagonist</a:t>
            </a:r>
            <a:r>
              <a:rPr lang="it-IT" sz="3600" dirty="0"/>
              <a:t> of </a:t>
            </a:r>
            <a:r>
              <a:rPr lang="it-IT" sz="3600" dirty="0" err="1"/>
              <a:t>his</a:t>
            </a:r>
            <a:r>
              <a:rPr lang="it-IT" sz="3600" dirty="0"/>
              <a:t> </a:t>
            </a:r>
            <a:r>
              <a:rPr lang="it-IT" sz="3600" dirty="0" err="1"/>
              <a:t>own</a:t>
            </a:r>
            <a:r>
              <a:rPr lang="it-IT" sz="3600" dirty="0"/>
              <a:t> </a:t>
            </a:r>
            <a:r>
              <a:rPr lang="it-IT" sz="3600" dirty="0" err="1"/>
              <a:t>congnitive</a:t>
            </a:r>
            <a:r>
              <a:rPr lang="it-IT" sz="3600" dirty="0"/>
              <a:t> </a:t>
            </a:r>
            <a:r>
              <a:rPr lang="it-IT" sz="3600" dirty="0" err="1"/>
              <a:t>process</a:t>
            </a:r>
            <a:r>
              <a:rPr lang="it-IT" sz="3600" dirty="0"/>
              <a:t>, </a:t>
            </a:r>
            <a:r>
              <a:rPr lang="it-IT" sz="3600" dirty="0" err="1"/>
              <a:t>throughout</a:t>
            </a:r>
            <a:r>
              <a:rPr lang="it-IT" sz="3600" dirty="0"/>
              <a:t> </a:t>
            </a:r>
            <a:r>
              <a:rPr lang="it-IT" sz="3600" dirty="0" err="1"/>
              <a:t>cooperation</a:t>
            </a:r>
            <a:r>
              <a:rPr lang="it-IT" sz="3600" dirty="0"/>
              <a:t> and positive </a:t>
            </a:r>
            <a:r>
              <a:rPr lang="it-IT" sz="3600" dirty="0" err="1"/>
              <a:t>competition</a:t>
            </a:r>
            <a:r>
              <a:rPr lang="it-IT" sz="3600" dirty="0"/>
              <a:t> with </a:t>
            </a:r>
            <a:r>
              <a:rPr lang="it-IT" sz="3600" dirty="0" err="1"/>
              <a:t>his</a:t>
            </a:r>
            <a:r>
              <a:rPr lang="it-IT" sz="3600" dirty="0"/>
              <a:t> </a:t>
            </a:r>
            <a:r>
              <a:rPr lang="it-IT" sz="3600" dirty="0" err="1"/>
              <a:t>peers</a:t>
            </a:r>
            <a:r>
              <a:rPr lang="it-IT" sz="3600" dirty="0"/>
              <a:t>."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EB34C1A-ED8C-4544-B3DC-4CA648B73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683413"/>
            <a:ext cx="10572000" cy="434974"/>
          </a:xfrm>
        </p:spPr>
        <p:txBody>
          <a:bodyPr/>
          <a:lstStyle/>
          <a:p>
            <a:pPr algn="r"/>
            <a:r>
              <a:rPr lang="it-IT" sz="2000" dirty="0"/>
              <a:t>[speakers' </a:t>
            </a:r>
            <a:r>
              <a:rPr lang="it-IT" sz="2000" dirty="0" err="1"/>
              <a:t>translation</a:t>
            </a:r>
            <a:r>
              <a:rPr lang="it-IT" sz="2000" dirty="0"/>
              <a:t>] M. A. Lombardo, 2006</a:t>
            </a:r>
          </a:p>
        </p:txBody>
      </p:sp>
    </p:spTree>
    <p:extLst>
      <p:ext uri="{BB962C8B-B14F-4D97-AF65-F5344CB8AC3E}">
        <p14:creationId xmlns:p14="http://schemas.microsoft.com/office/powerpoint/2010/main" val="1805901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tenendo, segnale, cibo, donna&#10;&#10;Descrizione generata con affidabilità molto elevata">
            <a:extLst>
              <a:ext uri="{FF2B5EF4-FFF2-40B4-BE49-F238E27FC236}">
                <a16:creationId xmlns:a16="http://schemas.microsoft.com/office/drawing/2014/main" id="{F4E112A4-8EB7-4D89-8E8A-B3E56F55B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5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36266-AD0E-48FA-8884-133FD6975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deal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mixed</a:t>
            </a:r>
            <a:r>
              <a:rPr lang="es-ES" dirty="0"/>
              <a:t> </a:t>
            </a:r>
            <a:r>
              <a:rPr lang="es-ES" dirty="0" err="1"/>
              <a:t>ability</a:t>
            </a:r>
            <a:r>
              <a:rPr lang="es-ES" dirty="0"/>
              <a:t> </a:t>
            </a:r>
            <a:r>
              <a:rPr lang="es-ES" dirty="0" err="1"/>
              <a:t>classes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A9B479-B4D5-4390-8369-E920D1DA0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400" dirty="0" err="1"/>
              <a:t>Main</a:t>
            </a:r>
            <a:r>
              <a:rPr lang="es-ES" sz="2400" dirty="0"/>
              <a:t> </a:t>
            </a:r>
            <a:r>
              <a:rPr lang="es-ES" sz="2400" dirty="0" err="1"/>
              <a:t>difficulties</a:t>
            </a:r>
            <a:r>
              <a:rPr lang="es-ES" sz="2400" dirty="0"/>
              <a:t>:</a:t>
            </a:r>
          </a:p>
          <a:p>
            <a:pPr marL="857250" lvl="1" indent="-457200">
              <a:buAutoNum type="arabicPeriod"/>
            </a:pPr>
            <a:r>
              <a:rPr lang="es-ES" sz="2200" dirty="0" err="1"/>
              <a:t>Advanced</a:t>
            </a:r>
            <a:r>
              <a:rPr lang="es-ES" sz="2200" dirty="0"/>
              <a:t> </a:t>
            </a:r>
            <a:r>
              <a:rPr lang="es-ES" sz="2200" dirty="0" err="1"/>
              <a:t>students</a:t>
            </a:r>
            <a:r>
              <a:rPr lang="es-ES" sz="2200" dirty="0"/>
              <a:t> </a:t>
            </a:r>
            <a:r>
              <a:rPr lang="es-ES" sz="2200" dirty="0" err="1"/>
              <a:t>may</a:t>
            </a:r>
            <a:r>
              <a:rPr lang="es-ES" sz="2200" dirty="0"/>
              <a:t> </a:t>
            </a:r>
            <a:r>
              <a:rPr lang="es-ES" sz="2200" dirty="0" err="1"/>
              <a:t>find</a:t>
            </a:r>
            <a:r>
              <a:rPr lang="es-ES" sz="2200" dirty="0"/>
              <a:t> </a:t>
            </a: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lessons</a:t>
            </a:r>
            <a:r>
              <a:rPr lang="es-ES" sz="2200" dirty="0"/>
              <a:t> </a:t>
            </a:r>
            <a:r>
              <a:rPr lang="es-ES" sz="2200" dirty="0" err="1"/>
              <a:t>boring</a:t>
            </a:r>
            <a:r>
              <a:rPr lang="es-ES" sz="2200" dirty="0"/>
              <a:t> and </a:t>
            </a:r>
            <a:r>
              <a:rPr lang="es-ES" sz="2200" dirty="0" err="1"/>
              <a:t>unproductive</a:t>
            </a:r>
            <a:endParaRPr lang="es-ES" sz="2200" dirty="0"/>
          </a:p>
          <a:p>
            <a:pPr marL="857250" lvl="1" indent="-457200">
              <a:buAutoNum type="arabicPeriod"/>
            </a:pPr>
            <a:r>
              <a:rPr lang="es-ES" sz="2200" dirty="0" err="1"/>
              <a:t>Weaker</a:t>
            </a:r>
            <a:r>
              <a:rPr lang="es-ES" sz="2200" dirty="0"/>
              <a:t> </a:t>
            </a:r>
            <a:r>
              <a:rPr lang="es-ES" sz="2200" dirty="0" err="1"/>
              <a:t>students</a:t>
            </a:r>
            <a:r>
              <a:rPr lang="es-ES" sz="2200" dirty="0"/>
              <a:t> </a:t>
            </a:r>
            <a:r>
              <a:rPr lang="es-ES" sz="2200" dirty="0" err="1"/>
              <a:t>may</a:t>
            </a:r>
            <a:r>
              <a:rPr lang="es-ES" sz="2200" dirty="0"/>
              <a:t> </a:t>
            </a:r>
            <a:r>
              <a:rPr lang="es-ES" sz="2200" dirty="0" err="1"/>
              <a:t>get</a:t>
            </a:r>
            <a:r>
              <a:rPr lang="es-ES" sz="2200" dirty="0"/>
              <a:t> </a:t>
            </a:r>
            <a:r>
              <a:rPr lang="es-ES" sz="2200" dirty="0" err="1"/>
              <a:t>discouraged</a:t>
            </a:r>
            <a:r>
              <a:rPr lang="es-ES" sz="2200" dirty="0"/>
              <a:t> and </a:t>
            </a:r>
            <a:r>
              <a:rPr lang="es-ES" sz="2200" dirty="0" err="1"/>
              <a:t>intimidated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401719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CC173-0FCE-483A-82CA-CCB3FA1D3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deal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mixed</a:t>
            </a:r>
            <a:r>
              <a:rPr lang="es-ES" dirty="0"/>
              <a:t> </a:t>
            </a:r>
            <a:r>
              <a:rPr lang="es-ES" dirty="0" err="1"/>
              <a:t>ability</a:t>
            </a:r>
            <a:r>
              <a:rPr lang="es-ES" dirty="0"/>
              <a:t> </a:t>
            </a:r>
            <a:r>
              <a:rPr lang="es-ES" dirty="0" err="1"/>
              <a:t>classes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46E047-1E18-42EF-94DF-F4424A318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187" y="2222287"/>
            <a:ext cx="10573624" cy="4303261"/>
          </a:xfrm>
        </p:spPr>
        <p:txBody>
          <a:bodyPr/>
          <a:lstStyle/>
          <a:p>
            <a:r>
              <a:rPr lang="es-ES" sz="2400" dirty="0"/>
              <a:t>Adapt materials to students' necessities</a:t>
            </a:r>
          </a:p>
          <a:p>
            <a:r>
              <a:rPr lang="es-ES" sz="2400" dirty="0" err="1"/>
              <a:t>Pay</a:t>
            </a:r>
            <a:r>
              <a:rPr lang="es-ES" sz="2400" dirty="0"/>
              <a:t> </a:t>
            </a:r>
            <a:r>
              <a:rPr lang="es-ES" sz="2400" dirty="0" err="1"/>
              <a:t>special</a:t>
            </a:r>
            <a:r>
              <a:rPr lang="es-ES" sz="2400" dirty="0"/>
              <a:t> </a:t>
            </a:r>
            <a:r>
              <a:rPr lang="es-ES" sz="2400" dirty="0" err="1"/>
              <a:t>attention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weaker</a:t>
            </a:r>
            <a:r>
              <a:rPr lang="es-ES" sz="2400" dirty="0"/>
              <a:t> </a:t>
            </a:r>
            <a:r>
              <a:rPr lang="es-ES" sz="2400" dirty="0" err="1"/>
              <a:t>students</a:t>
            </a:r>
            <a:r>
              <a:rPr lang="es-ES" sz="2400" dirty="0"/>
              <a:t>              </a:t>
            </a:r>
            <a:r>
              <a:rPr lang="es-ES" sz="2400" dirty="0" err="1"/>
              <a:t>Assistants</a:t>
            </a:r>
            <a:endParaRPr lang="es-ES" sz="2400" dirty="0"/>
          </a:p>
          <a:p>
            <a:r>
              <a:rPr lang="es-ES" sz="2400" dirty="0" err="1"/>
              <a:t>Group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students</a:t>
            </a:r>
            <a:r>
              <a:rPr lang="es-ES" sz="2400" dirty="0"/>
              <a:t> and </a:t>
            </a:r>
            <a:r>
              <a:rPr lang="es-ES" sz="2400" dirty="0" err="1"/>
              <a:t>assign</a:t>
            </a:r>
            <a:r>
              <a:rPr lang="es-ES" sz="2400" dirty="0"/>
              <a:t> </a:t>
            </a:r>
            <a:r>
              <a:rPr lang="es-ES" sz="2400" dirty="0" err="1"/>
              <a:t>them</a:t>
            </a:r>
            <a:r>
              <a:rPr lang="es-ES" sz="2400" dirty="0"/>
              <a:t> </a:t>
            </a:r>
            <a:r>
              <a:rPr lang="es-ES" sz="2400" dirty="0" err="1"/>
              <a:t>different</a:t>
            </a:r>
            <a:r>
              <a:rPr lang="es-ES" sz="2400" dirty="0"/>
              <a:t> roles</a:t>
            </a:r>
          </a:p>
          <a:p>
            <a:pPr marL="857250" lvl="1" indent="-457200">
              <a:buAutoNum type="arabicPeriod"/>
            </a:pPr>
            <a:r>
              <a:rPr lang="es-ES" sz="2200" dirty="0"/>
              <a:t>Share ideas</a:t>
            </a:r>
          </a:p>
          <a:p>
            <a:pPr marL="857250" lvl="1" indent="-457200">
              <a:buAutoNum type="arabicPeriod"/>
            </a:pPr>
            <a:r>
              <a:rPr lang="es-ES" sz="2200" dirty="0" err="1"/>
              <a:t>Help</a:t>
            </a:r>
            <a:r>
              <a:rPr lang="es-ES" sz="2200" dirty="0"/>
              <a:t> </a:t>
            </a:r>
            <a:r>
              <a:rPr lang="es-ES" sz="2200" dirty="0" err="1"/>
              <a:t>each</a:t>
            </a:r>
            <a:r>
              <a:rPr lang="es-ES" sz="2200" dirty="0"/>
              <a:t> </a:t>
            </a:r>
            <a:r>
              <a:rPr lang="es-ES" sz="2200" dirty="0" err="1"/>
              <a:t>other</a:t>
            </a:r>
          </a:p>
          <a:p>
            <a:r>
              <a:rPr lang="es-ES" sz="2400" b="1" dirty="0" err="1"/>
              <a:t>Cooperative</a:t>
            </a:r>
            <a:r>
              <a:rPr lang="es-ES" sz="2400" b="1" dirty="0"/>
              <a:t> </a:t>
            </a:r>
            <a:r>
              <a:rPr lang="es-ES" sz="2400" b="1" dirty="0" err="1"/>
              <a:t>games</a:t>
            </a:r>
            <a:endParaRPr lang="es-ES" sz="2400" b="1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67554387-91A7-45E5-82A1-D24A1F06E055}"/>
              </a:ext>
            </a:extLst>
          </p:cNvPr>
          <p:cNvSpPr/>
          <p:nvPr/>
        </p:nvSpPr>
        <p:spPr>
          <a:xfrm>
            <a:off x="7505997" y="3429000"/>
            <a:ext cx="74295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E72C75EE-4BB7-40A3-90CE-3712F5B5EAB4}"/>
              </a:ext>
            </a:extLst>
          </p:cNvPr>
          <p:cNvSpPr/>
          <p:nvPr/>
        </p:nvSpPr>
        <p:spPr>
          <a:xfrm>
            <a:off x="123387" y="3967733"/>
            <a:ext cx="685800" cy="276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A72C17B5-024B-42F4-8E95-AF120BEF1069}"/>
              </a:ext>
            </a:extLst>
          </p:cNvPr>
          <p:cNvSpPr/>
          <p:nvPr/>
        </p:nvSpPr>
        <p:spPr>
          <a:xfrm>
            <a:off x="123387" y="5462744"/>
            <a:ext cx="685800" cy="276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927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18EF55-A29F-469D-97D8-0E128887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13" y="1051037"/>
            <a:ext cx="10571998" cy="970450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In-class experimentation: Italian as a FL</a:t>
            </a:r>
            <a:endParaRPr lang="it-IT" b="0" dirty="0">
              <a:ea typeface="+mj-lt"/>
              <a:cs typeface="+mj-lt"/>
            </a:endParaRPr>
          </a:p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C29615-0697-4D0A-A7AE-5597625F9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447" y="2136024"/>
            <a:ext cx="10554574" cy="7179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  <a:ea typeface="+mn-lt"/>
                <a:cs typeface="+mn-lt"/>
              </a:rPr>
              <a:t>Stage 1:</a:t>
            </a:r>
            <a:r>
              <a:rPr lang="en-US" sz="2000" dirty="0">
                <a:ea typeface="+mn-lt"/>
                <a:cs typeface="+mn-lt"/>
              </a:rPr>
              <a:t> INDIVIDUAL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find</a:t>
            </a:r>
            <a:r>
              <a:rPr lang="en-US" sz="1800" dirty="0">
                <a:ea typeface="+mn-lt"/>
                <a:cs typeface="+mn-lt"/>
              </a:rPr>
              <a:t> as many words as possible using the letters available.</a:t>
            </a:r>
            <a:endParaRPr lang="en-US" sz="18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97F585B-FA35-46E2-BE43-28A31EF8EAF2}"/>
              </a:ext>
            </a:extLst>
          </p:cNvPr>
          <p:cNvSpPr txBox="1"/>
          <p:nvPr/>
        </p:nvSpPr>
        <p:spPr>
          <a:xfrm>
            <a:off x="9008853" y="2625305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Given the word</a:t>
            </a:r>
            <a:endParaRPr lang="it-IT" sz="240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 "ELICOTTERO"</a:t>
            </a:r>
            <a:endParaRPr lang="it-IT" sz="2400" dirty="0"/>
          </a:p>
        </p:txBody>
      </p:sp>
      <p:pic>
        <p:nvPicPr>
          <p:cNvPr id="17" name="Immagine 17">
            <a:extLst>
              <a:ext uri="{FF2B5EF4-FFF2-40B4-BE49-F238E27FC236}">
                <a16:creationId xmlns:a16="http://schemas.microsoft.com/office/drawing/2014/main" id="{6F8C0990-C486-4AFF-A499-1595298FC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796" y="3969588"/>
            <a:ext cx="1909314" cy="190931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EC40E4-7E5C-4E86-8EA9-BAFF0214AD73}"/>
              </a:ext>
            </a:extLst>
          </p:cNvPr>
          <p:cNvSpPr txBox="1"/>
          <p:nvPr/>
        </p:nvSpPr>
        <p:spPr>
          <a:xfrm>
            <a:off x="741873" y="3214777"/>
            <a:ext cx="8796067" cy="16281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1"/>
                </a:solidFill>
              </a:rPr>
              <a:t>Stage 2</a:t>
            </a:r>
            <a:r>
              <a:rPr lang="en-US" sz="2000" dirty="0">
                <a:solidFill>
                  <a:schemeClr val="accent1"/>
                </a:solidFill>
              </a:rPr>
              <a:t>:</a:t>
            </a:r>
            <a:r>
              <a:rPr lang="en-US" sz="2000" dirty="0"/>
              <a:t> IN PAIRS</a:t>
            </a:r>
            <a:endParaRPr lang="en-US" sz="20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dirty="0"/>
              <a:t>compare the two lists and make one;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dirty="0"/>
              <a:t>find other words.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en-US" dirty="0">
              <a:ea typeface="+mn-lt"/>
              <a:cs typeface="+mn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6F6F755-C0DA-4EE7-9E2A-1E837672D055}"/>
              </a:ext>
            </a:extLst>
          </p:cNvPr>
          <p:cNvSpPr txBox="1"/>
          <p:nvPr/>
        </p:nvSpPr>
        <p:spPr>
          <a:xfrm>
            <a:off x="669086" y="4622859"/>
            <a:ext cx="8695425" cy="26684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b="1" dirty="0">
                <a:ea typeface="+mn-lt"/>
                <a:cs typeface="+mn-lt"/>
              </a:rPr>
              <a:t> </a:t>
            </a:r>
            <a:r>
              <a:rPr lang="en-US" sz="2000" b="1" dirty="0">
                <a:solidFill>
                  <a:schemeClr val="accent1"/>
                </a:solidFill>
                <a:ea typeface="+mn-lt"/>
                <a:cs typeface="+mn-lt"/>
              </a:rPr>
              <a:t>Stage 3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:</a:t>
            </a:r>
            <a:r>
              <a:rPr lang="en-US" sz="2000" dirty="0">
                <a:ea typeface="+mn-lt"/>
                <a:cs typeface="+mn-lt"/>
              </a:rPr>
              <a:t> IN GROUPS</a:t>
            </a:r>
            <a:endParaRPr lang="it-IT" sz="2000"/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dirty="0">
                <a:ea typeface="+mn-lt"/>
                <a:cs typeface="+mn-lt"/>
              </a:rPr>
              <a:t> compare the lists and make one;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dirty="0"/>
              <a:t> find other words;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dirty="0">
                <a:ea typeface="+mn-lt"/>
                <a:cs typeface="+mn-lt"/>
              </a:rPr>
              <a:t> get the meaning of every word on the list clear to everyone in the group;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dirty="0">
                <a:ea typeface="+mn-lt"/>
                <a:cs typeface="+mn-lt"/>
              </a:rPr>
              <a:t> create a story using the words found. </a:t>
            </a:r>
          </a:p>
          <a:p>
            <a:endParaRPr lang="it-IT" dirty="0">
              <a:ea typeface="+mn-lt"/>
              <a:cs typeface="+mn-lt"/>
            </a:endParaRPr>
          </a:p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058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DA9A1ACB-4ECA-4EAE-AEAB-CE9C8C01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7C771B4-7B69-4B48-93BE-CBAE8E8B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9" y="605338"/>
            <a:ext cx="6035656" cy="9704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dirty="0"/>
              <a:t>Further rules: enhance learners' motivation</a:t>
            </a:r>
            <a:endParaRPr lang="en-US" sz="4000" b="1" kern="1200" dirty="0">
              <a:solidFill>
                <a:srgbClr val="FEFEFE"/>
              </a:solidFill>
              <a:latin typeface="+mj-lt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38F151C-45DD-4753-A412-1856F6C77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1127" y="2898022"/>
            <a:ext cx="6314491" cy="4729189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r>
              <a:rPr lang="en-US" sz="2400" dirty="0"/>
              <a:t>Each task is completed within a 3-minute time</a:t>
            </a:r>
          </a:p>
          <a:p>
            <a:endParaRPr lang="en-US" sz="2400" dirty="0"/>
          </a:p>
          <a:p>
            <a:r>
              <a:rPr lang="en-US" sz="2400" dirty="0"/>
              <a:t>Each word found gives the team points:</a:t>
            </a:r>
          </a:p>
          <a:p>
            <a:pPr marL="342900" indent="-342900">
              <a:buFont typeface="Arial" charset="2"/>
              <a:buChar char="•"/>
            </a:pPr>
            <a:r>
              <a:rPr lang="en-US" sz="2400" dirty="0"/>
              <a:t>&lt; 4 letters: 1 point scored</a:t>
            </a:r>
          </a:p>
          <a:p>
            <a:pPr marL="342900" indent="-342900">
              <a:buFont typeface="Arial" charset="2"/>
              <a:buChar char="•"/>
            </a:pPr>
            <a:r>
              <a:rPr lang="en-US" sz="2400" dirty="0"/>
              <a:t>&gt; 4 letters:  5 points scored</a:t>
            </a:r>
          </a:p>
          <a:p>
            <a:pPr marL="342900" indent="-342900">
              <a:buFont typeface="Arial" charset="2"/>
              <a:buChar char="•"/>
            </a:pPr>
            <a:r>
              <a:rPr lang="en-US" sz="2400" dirty="0"/>
              <a:t>anagram of the given word: 20 points scored</a:t>
            </a:r>
          </a:p>
          <a:p>
            <a:pPr marL="342900" indent="-342900">
              <a:buFont typeface="Arial" charset="2"/>
              <a:buChar char="•"/>
            </a:pPr>
            <a:endParaRPr lang="en-US" sz="2400" dirty="0"/>
          </a:p>
          <a:p>
            <a:r>
              <a:rPr lang="en-US" sz="2400" dirty="0"/>
              <a:t>Being able to define a word: 5 points</a:t>
            </a:r>
          </a:p>
          <a:p>
            <a:r>
              <a:rPr lang="en-US" sz="2400" dirty="0"/>
              <a:t>Not being able to define a word: -5 points</a:t>
            </a:r>
          </a:p>
          <a:p>
            <a:pPr marL="342900" indent="-342900">
              <a:buFont typeface="Arial" charset="2"/>
              <a:buChar char="•"/>
            </a:pPr>
            <a:endParaRPr lang="en-US" sz="2400" dirty="0"/>
          </a:p>
          <a:p>
            <a:r>
              <a:rPr lang="en-US" sz="2400" dirty="0"/>
              <a:t>The funniest story gets 100 poi</a:t>
            </a:r>
            <a:r>
              <a:rPr lang="en-US" sz="2600" dirty="0"/>
              <a:t>nts</a:t>
            </a:r>
          </a:p>
          <a:p>
            <a:endParaRPr lang="en-US" sz="2000" dirty="0"/>
          </a:p>
          <a:p>
            <a:r>
              <a:rPr lang="en-US" sz="2000" dirty="0"/>
              <a:t>      </a:t>
            </a:r>
          </a:p>
          <a:p>
            <a:endParaRPr lang="en-US" sz="2000" dirty="0"/>
          </a:p>
          <a:p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23" name="Rectangle 26">
            <a:extLst>
              <a:ext uri="{FF2B5EF4-FFF2-40B4-BE49-F238E27FC236}">
                <a16:creationId xmlns:a16="http://schemas.microsoft.com/office/drawing/2014/main" id="{1C524A27-B6C0-41EA-ABCB-AA2E61FC0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17">
            <a:extLst>
              <a:ext uri="{FF2B5EF4-FFF2-40B4-BE49-F238E27FC236}">
                <a16:creationId xmlns:a16="http://schemas.microsoft.com/office/drawing/2014/main" id="{F3FCE8DC-E7A6-4A8F-BB57-A87EC4B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9" descr="Immagine che contiene giocattolo, aquilone, ombrello, colorato&#10;&#10;Descrizione generata con affidabilità molto elevata">
            <a:extLst>
              <a:ext uri="{FF2B5EF4-FFF2-40B4-BE49-F238E27FC236}">
                <a16:creationId xmlns:a16="http://schemas.microsoft.com/office/drawing/2014/main" id="{1FBCDCDC-DFA5-4BC0-939A-DF25176CBA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8944" r="2564" b="5"/>
          <a:stretch/>
        </p:blipFill>
        <p:spPr>
          <a:xfrm>
            <a:off x="6677273" y="467776"/>
            <a:ext cx="4565286" cy="51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74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3" descr="Immagine che contiene testo&#10;&#10;Descrizione generata con affidabilità molto elevata">
            <a:extLst>
              <a:ext uri="{FF2B5EF4-FFF2-40B4-BE49-F238E27FC236}">
                <a16:creationId xmlns:a16="http://schemas.microsoft.com/office/drawing/2014/main" id="{17C78630-4BCB-45EF-832D-F2597BC9B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0" b="48148"/>
          <a:stretch/>
        </p:blipFill>
        <p:spPr>
          <a:xfrm>
            <a:off x="7341079" y="2213394"/>
            <a:ext cx="4612268" cy="1804840"/>
          </a:xfrm>
          <a:prstGeom prst="rect">
            <a:avLst/>
          </a:prstGeom>
        </p:spPr>
      </p:pic>
      <p:pic>
        <p:nvPicPr>
          <p:cNvPr id="5" name="Immagine 5" descr="Immagine che contiene testo, lavagnabianca&#10;&#10;Descrizione generata con affidabilità molto elevata">
            <a:extLst>
              <a:ext uri="{FF2B5EF4-FFF2-40B4-BE49-F238E27FC236}">
                <a16:creationId xmlns:a16="http://schemas.microsoft.com/office/drawing/2014/main" id="{43411A3B-287C-474F-8D73-070AAD839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09" y="334673"/>
            <a:ext cx="7056407" cy="5541672"/>
          </a:xfrm>
          <a:prstGeom prst="rect">
            <a:avLst/>
          </a:prstGeom>
        </p:spPr>
      </p:pic>
      <p:pic>
        <p:nvPicPr>
          <p:cNvPr id="7" name="Immagine 7" descr="Immagine che contiene testo&#10;&#10;Descrizione generata con affidabilità molto elevata">
            <a:extLst>
              <a:ext uri="{FF2B5EF4-FFF2-40B4-BE49-F238E27FC236}">
                <a16:creationId xmlns:a16="http://schemas.microsoft.com/office/drawing/2014/main" id="{411E2D6F-AE9B-49DD-8C12-5283DC6A21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46" t="35827" r="11923" b="33858"/>
          <a:stretch/>
        </p:blipFill>
        <p:spPr>
          <a:xfrm>
            <a:off x="2855343" y="4662579"/>
            <a:ext cx="8408325" cy="201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12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zion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TM03457503[[fn=Citazione]]</Template>
  <TotalTime>13</TotalTime>
  <Words>155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2</vt:lpstr>
      <vt:lpstr>Citazione</vt:lpstr>
      <vt:lpstr>Promoting Communication in Mixed-Ability Classrooms:  a Ludological Approach</vt:lpstr>
      <vt:lpstr>Different students</vt:lpstr>
      <vt:lpstr>"The ludological approach is a teaching strategy aimed at providing the students with a positive learning environment. The learner is the protagonist of his own congnitive process, throughout cooperation and positive competition with his peers."</vt:lpstr>
      <vt:lpstr>Presentazione standard di PowerPoint</vt:lpstr>
      <vt:lpstr>How to deal with mixed ability classes</vt:lpstr>
      <vt:lpstr>How to deal with mixed ability classes</vt:lpstr>
      <vt:lpstr>In-class experimentation: Italian as a FL </vt:lpstr>
      <vt:lpstr>Further rules: enhance learners' motivation</vt:lpstr>
      <vt:lpstr>Presentazione standard di PowerPoint</vt:lpstr>
      <vt:lpstr>Outcomes of the activity</vt:lpstr>
      <vt:lpstr>Outcomes of the activity</vt:lpstr>
      <vt:lpstr>Outcomes of the activity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 Stecca</dc:creator>
  <cp:lastModifiedBy>Laura Stecca</cp:lastModifiedBy>
  <cp:revision>786</cp:revision>
  <dcterms:created xsi:type="dcterms:W3CDTF">2019-10-25T18:48:23Z</dcterms:created>
  <dcterms:modified xsi:type="dcterms:W3CDTF">2019-10-29T15:15:06Z</dcterms:modified>
</cp:coreProperties>
</file>