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Caveat"/>
      <p:regular r:id="rId18"/>
      <p:bold r:id="rId19"/>
    </p:embeddedFont>
    <p:embeddedFont>
      <p:font typeface="PT Sans Narrow"/>
      <p:regular r:id="rId20"/>
      <p:bold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TSansNarrow-regular.fntdata"/><Relationship Id="rId22" Type="http://schemas.openxmlformats.org/officeDocument/2006/relationships/font" Target="fonts/OpenSans-regular.fntdata"/><Relationship Id="rId21" Type="http://schemas.openxmlformats.org/officeDocument/2006/relationships/font" Target="fonts/PTSansNarrow-bold.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Caveat-bold.fntdata"/><Relationship Id="rId18" Type="http://schemas.openxmlformats.org/officeDocument/2006/relationships/font" Target="fonts/Cave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656e983b0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656e983b0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65726ebb9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65726ebb9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65726ebb9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5726ebb9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5726ebb9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5726ebb9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6569effa9c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6569effa9c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65726ebb9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5726ebb9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65726ebb9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65726ebb9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656ea6734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656ea6734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6569effa9c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6569effa9c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65726ebb98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65726ebb98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do i need this?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656e983b0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656e983b0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it"/>
              <a:t>How to deal with lack of confidence in speech?</a:t>
            </a:r>
            <a:endParaRPr/>
          </a:p>
        </p:txBody>
      </p:sp>
      <p:sp>
        <p:nvSpPr>
          <p:cNvPr id="67" name="Google Shape;67;p13"/>
          <p:cNvSpPr txBox="1"/>
          <p:nvPr>
            <p:ph idx="1" type="subTitle"/>
          </p:nvPr>
        </p:nvSpPr>
        <p:spPr>
          <a:xfrm>
            <a:off x="2137225" y="2850051"/>
            <a:ext cx="4870500" cy="102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it" sz="1800">
                <a:solidFill>
                  <a:srgbClr val="000000"/>
                </a:solidFill>
              </a:rPr>
              <a:t>Sara Campo Medina</a:t>
            </a:r>
            <a:endParaRPr sz="1800">
              <a:solidFill>
                <a:srgbClr val="000000"/>
              </a:solidFill>
            </a:endParaRPr>
          </a:p>
          <a:p>
            <a:pPr indent="0" lvl="0" marL="0" rtl="0" algn="ctr">
              <a:spcBef>
                <a:spcPts val="0"/>
              </a:spcBef>
              <a:spcAft>
                <a:spcPts val="0"/>
              </a:spcAft>
              <a:buNone/>
            </a:pPr>
            <a:r>
              <a:rPr lang="it" sz="1800">
                <a:solidFill>
                  <a:srgbClr val="000000"/>
                </a:solidFill>
              </a:rPr>
              <a:t>Erica Morone</a:t>
            </a:r>
            <a:endParaRPr sz="1800">
              <a:solidFill>
                <a:srgbClr val="000000"/>
              </a:solidFill>
            </a:endParaRPr>
          </a:p>
          <a:p>
            <a:pPr indent="0" lvl="0" marL="0" rtl="0" algn="ctr">
              <a:spcBef>
                <a:spcPts val="0"/>
              </a:spcBef>
              <a:spcAft>
                <a:spcPts val="0"/>
              </a:spcAft>
              <a:buNone/>
            </a:pPr>
            <a:r>
              <a:rPr lang="it" sz="1800">
                <a:solidFill>
                  <a:srgbClr val="000000"/>
                </a:solidFill>
              </a:rPr>
              <a:t>Aliénor Vauthey</a:t>
            </a:r>
            <a:endParaRPr sz="18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421675" y="325900"/>
            <a:ext cx="2730300" cy="1676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it"/>
              <a:t>The personal anecdote: why being ashamed of your accent won’t get you anywhere</a:t>
            </a:r>
            <a:endParaRPr/>
          </a:p>
        </p:txBody>
      </p:sp>
      <p:sp>
        <p:nvSpPr>
          <p:cNvPr id="138" name="Google Shape;138;p22"/>
          <p:cNvSpPr txBox="1"/>
          <p:nvPr>
            <p:ph idx="1" type="body"/>
          </p:nvPr>
        </p:nvSpPr>
        <p:spPr>
          <a:xfrm>
            <a:off x="421675" y="2093000"/>
            <a:ext cx="2428800" cy="20772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1600"/>
              </a:spcAft>
              <a:buNone/>
            </a:pPr>
            <a:r>
              <a:rPr b="1" lang="it" sz="1400">
                <a:solidFill>
                  <a:srgbClr val="000000"/>
                </a:solidFill>
              </a:rPr>
              <a:t>The fear and shame of having a bad accent</a:t>
            </a:r>
            <a:r>
              <a:rPr lang="it" sz="1400">
                <a:solidFill>
                  <a:srgbClr val="000000"/>
                </a:solidFill>
              </a:rPr>
              <a:t> is a prominent factor that prevents students from engaging confidently in speaking activities, thus it needs to be </a:t>
            </a:r>
            <a:r>
              <a:rPr lang="it" sz="1400">
                <a:solidFill>
                  <a:srgbClr val="000000"/>
                </a:solidFill>
              </a:rPr>
              <a:t>addressed</a:t>
            </a:r>
            <a:r>
              <a:rPr lang="it" sz="1400">
                <a:solidFill>
                  <a:srgbClr val="000000"/>
                </a:solidFill>
              </a:rPr>
              <a:t>. </a:t>
            </a:r>
            <a:endParaRPr sz="1400">
              <a:solidFill>
                <a:srgbClr val="000000"/>
              </a:solidFill>
            </a:endParaRPr>
          </a:p>
        </p:txBody>
      </p:sp>
      <p:pic>
        <p:nvPicPr>
          <p:cNvPr id="139" name="Google Shape;139;p22"/>
          <p:cNvPicPr preferRelativeResize="0"/>
          <p:nvPr/>
        </p:nvPicPr>
        <p:blipFill rotWithShape="1">
          <a:blip r:embed="rId3">
            <a:alphaModFix/>
          </a:blip>
          <a:srcRect b="0" l="0" r="18791" t="0"/>
          <a:stretch/>
        </p:blipFill>
        <p:spPr>
          <a:xfrm>
            <a:off x="3589950" y="503350"/>
            <a:ext cx="5181004" cy="4225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311700" y="752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References</a:t>
            </a:r>
            <a:endParaRPr/>
          </a:p>
        </p:txBody>
      </p:sp>
      <p:sp>
        <p:nvSpPr>
          <p:cNvPr id="145" name="Google Shape;145;p23"/>
          <p:cNvSpPr txBox="1"/>
          <p:nvPr>
            <p:ph idx="1" type="body"/>
          </p:nvPr>
        </p:nvSpPr>
        <p:spPr>
          <a:xfrm>
            <a:off x="311700" y="920400"/>
            <a:ext cx="8520600" cy="3302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it" sz="1400">
                <a:solidFill>
                  <a:srgbClr val="000000"/>
                </a:solidFill>
              </a:rPr>
              <a:t>Arnold, (2006) “Comment les facteurs affectifs influencent-ils l’apprentissage d’une langue étrangère?”, </a:t>
            </a:r>
            <a:r>
              <a:rPr i="1" lang="it" sz="1400">
                <a:solidFill>
                  <a:srgbClr val="000000"/>
                </a:solidFill>
              </a:rPr>
              <a:t>Études de linguistique appliquées</a:t>
            </a:r>
            <a:r>
              <a:rPr lang="it" sz="1400">
                <a:solidFill>
                  <a:srgbClr val="000000"/>
                </a:solidFill>
              </a:rPr>
              <a:t>, pp. 407-425.</a:t>
            </a:r>
            <a:endParaRPr sz="1400">
              <a:solidFill>
                <a:srgbClr val="000000"/>
              </a:solidFill>
            </a:endParaRPr>
          </a:p>
          <a:p>
            <a:pPr indent="0" lvl="0" marL="0" rtl="0" algn="just">
              <a:spcBef>
                <a:spcPts val="1600"/>
              </a:spcBef>
              <a:spcAft>
                <a:spcPts val="0"/>
              </a:spcAft>
              <a:buNone/>
            </a:pPr>
            <a:r>
              <a:rPr lang="it" sz="1400">
                <a:solidFill>
                  <a:srgbClr val="000000"/>
                </a:solidFill>
              </a:rPr>
              <a:t>Burba, K., (2015). </a:t>
            </a:r>
            <a:r>
              <a:rPr i="1" lang="it" sz="1400">
                <a:solidFill>
                  <a:srgbClr val="000000"/>
                </a:solidFill>
              </a:rPr>
              <a:t>Cómo mejorar las clases de idioma para los estudiantes introvertidos</a:t>
            </a:r>
            <a:r>
              <a:rPr lang="it" sz="1400">
                <a:solidFill>
                  <a:srgbClr val="000000"/>
                </a:solidFill>
              </a:rPr>
              <a:t>. (Thesis). California Polytechnic State University.</a:t>
            </a:r>
            <a:endParaRPr sz="1400">
              <a:solidFill>
                <a:srgbClr val="000000"/>
              </a:solidFill>
            </a:endParaRPr>
          </a:p>
          <a:p>
            <a:pPr indent="0" lvl="0" marL="0" rtl="0" algn="just">
              <a:spcBef>
                <a:spcPts val="1600"/>
              </a:spcBef>
              <a:spcAft>
                <a:spcPts val="0"/>
              </a:spcAft>
              <a:buNone/>
            </a:pPr>
            <a:r>
              <a:rPr lang="it" sz="1400">
                <a:solidFill>
                  <a:srgbClr val="000000"/>
                </a:solidFill>
              </a:rPr>
              <a:t>Chemers </a:t>
            </a:r>
            <a:r>
              <a:rPr i="1" lang="it" sz="1400">
                <a:solidFill>
                  <a:srgbClr val="000000"/>
                </a:solidFill>
              </a:rPr>
              <a:t>et al</a:t>
            </a:r>
            <a:r>
              <a:rPr lang="it" sz="1400">
                <a:solidFill>
                  <a:srgbClr val="000000"/>
                </a:solidFill>
              </a:rPr>
              <a:t>., (2001). Academic self-efficacy and first year college student performance and adjustment. J</a:t>
            </a:r>
            <a:r>
              <a:rPr i="1" lang="it" sz="1400">
                <a:solidFill>
                  <a:srgbClr val="000000"/>
                </a:solidFill>
              </a:rPr>
              <a:t>ournal of Educational Psychology, 93</a:t>
            </a:r>
            <a:r>
              <a:rPr lang="it" sz="1400">
                <a:solidFill>
                  <a:srgbClr val="000000"/>
                </a:solidFill>
              </a:rPr>
              <a:t>(1), 55-56. </a:t>
            </a:r>
            <a:endParaRPr sz="1400">
              <a:solidFill>
                <a:srgbClr val="000000"/>
              </a:solidFill>
            </a:endParaRPr>
          </a:p>
          <a:p>
            <a:pPr indent="0" lvl="0" marL="0" rtl="0" algn="just">
              <a:spcBef>
                <a:spcPts val="1600"/>
              </a:spcBef>
              <a:spcAft>
                <a:spcPts val="0"/>
              </a:spcAft>
              <a:buNone/>
            </a:pPr>
            <a:r>
              <a:rPr lang="it" sz="1400">
                <a:solidFill>
                  <a:srgbClr val="000000"/>
                </a:solidFill>
              </a:rPr>
              <a:t>Pulford and al. 2017 “Do social comparisons in academic settings relate to gender and academic self-confidence?”, </a:t>
            </a:r>
            <a:r>
              <a:rPr i="1" lang="it" sz="1400">
                <a:solidFill>
                  <a:srgbClr val="000000"/>
                </a:solidFill>
              </a:rPr>
              <a:t>Social psychology of education, </a:t>
            </a:r>
            <a:r>
              <a:rPr lang="it" sz="1400">
                <a:solidFill>
                  <a:srgbClr val="000000"/>
                </a:solidFill>
              </a:rPr>
              <a:t>pp. 677-690.</a:t>
            </a:r>
            <a:endParaRPr sz="1400">
              <a:solidFill>
                <a:srgbClr val="000000"/>
              </a:solidFill>
            </a:endParaRPr>
          </a:p>
          <a:p>
            <a:pPr indent="0" lvl="0" marL="0" rtl="0" algn="just">
              <a:spcBef>
                <a:spcPts val="1600"/>
              </a:spcBef>
              <a:spcAft>
                <a:spcPts val="0"/>
              </a:spcAft>
              <a:buNone/>
            </a:pPr>
            <a:r>
              <a:rPr lang="it" sz="1400">
                <a:solidFill>
                  <a:srgbClr val="000000"/>
                </a:solidFill>
              </a:rPr>
              <a:t>Saito, A., (2007). Perfil de los Estudiantes Japoneses en el Español de España. </a:t>
            </a:r>
            <a:r>
              <a:rPr i="1" lang="it" sz="1400">
                <a:solidFill>
                  <a:srgbClr val="000000"/>
                </a:solidFill>
              </a:rPr>
              <a:t>Interlingüística, ISSN 1134-8941</a:t>
            </a:r>
            <a:r>
              <a:rPr lang="it" sz="1400">
                <a:solidFill>
                  <a:srgbClr val="000000"/>
                </a:solidFill>
              </a:rPr>
              <a:t>, nº 17, 2007, pp. 944-95.</a:t>
            </a:r>
            <a:endParaRPr sz="1400">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4"/>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it"/>
              <a:t>How to deal with lack of confidence in speech?</a:t>
            </a:r>
            <a:endParaRPr/>
          </a:p>
        </p:txBody>
      </p:sp>
      <p:sp>
        <p:nvSpPr>
          <p:cNvPr id="151" name="Google Shape;151;p24"/>
          <p:cNvSpPr txBox="1"/>
          <p:nvPr>
            <p:ph idx="1" type="subTitle"/>
          </p:nvPr>
        </p:nvSpPr>
        <p:spPr>
          <a:xfrm>
            <a:off x="2137225" y="2850051"/>
            <a:ext cx="4870500" cy="102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it" sz="1800"/>
              <a:t>Sara Campo Medina</a:t>
            </a:r>
            <a:endParaRPr sz="1800"/>
          </a:p>
          <a:p>
            <a:pPr indent="0" lvl="0" marL="0" rtl="0" algn="ctr">
              <a:spcBef>
                <a:spcPts val="0"/>
              </a:spcBef>
              <a:spcAft>
                <a:spcPts val="0"/>
              </a:spcAft>
              <a:buNone/>
            </a:pPr>
            <a:r>
              <a:rPr lang="it" sz="1800"/>
              <a:t>Erica Morone</a:t>
            </a:r>
            <a:endParaRPr sz="1800"/>
          </a:p>
          <a:p>
            <a:pPr indent="0" lvl="0" marL="0" rtl="0" algn="ctr">
              <a:spcBef>
                <a:spcPts val="0"/>
              </a:spcBef>
              <a:spcAft>
                <a:spcPts val="0"/>
              </a:spcAft>
              <a:buNone/>
            </a:pPr>
            <a:r>
              <a:rPr lang="it" sz="1800"/>
              <a:t>Aliénor Vauthey</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39790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Introduction: </a:t>
            </a:r>
            <a:endParaRPr/>
          </a:p>
        </p:txBody>
      </p:sp>
      <p:sp>
        <p:nvSpPr>
          <p:cNvPr id="73" name="Google Shape;73;p14"/>
          <p:cNvSpPr txBox="1"/>
          <p:nvPr>
            <p:ph idx="1" type="body"/>
          </p:nvPr>
        </p:nvSpPr>
        <p:spPr>
          <a:xfrm>
            <a:off x="311700" y="1214550"/>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000000"/>
                </a:solidFill>
              </a:rPr>
              <a:t>Arnold (2006):</a:t>
            </a:r>
            <a:endParaRPr>
              <a:solidFill>
                <a:srgbClr val="000000"/>
              </a:solidFill>
            </a:endParaRPr>
          </a:p>
          <a:p>
            <a:pPr indent="-342900" lvl="0" marL="457200" rtl="0" algn="l">
              <a:spcBef>
                <a:spcPts val="1600"/>
              </a:spcBef>
              <a:spcAft>
                <a:spcPts val="0"/>
              </a:spcAft>
              <a:buClr>
                <a:srgbClr val="000000"/>
              </a:buClr>
              <a:buSzPts val="1800"/>
              <a:buChar char="-"/>
            </a:pPr>
            <a:r>
              <a:rPr lang="it">
                <a:solidFill>
                  <a:srgbClr val="000000"/>
                </a:solidFill>
              </a:rPr>
              <a:t>SLA is influenced by affective factors</a:t>
            </a:r>
            <a:endParaRPr>
              <a:solidFill>
                <a:srgbClr val="000000"/>
              </a:solidFill>
            </a:endParaRPr>
          </a:p>
          <a:p>
            <a:pPr indent="-342900" lvl="0" marL="457200" rtl="0" algn="l">
              <a:spcBef>
                <a:spcPts val="0"/>
              </a:spcBef>
              <a:spcAft>
                <a:spcPts val="0"/>
              </a:spcAft>
              <a:buClr>
                <a:srgbClr val="000000"/>
              </a:buClr>
              <a:buSzPts val="1800"/>
              <a:buChar char="-"/>
            </a:pPr>
            <a:r>
              <a:rPr lang="it">
                <a:solidFill>
                  <a:srgbClr val="000000"/>
                </a:solidFill>
              </a:rPr>
              <a:t>Cognitive + affective = cannot be separated</a:t>
            </a:r>
            <a:endParaRPr>
              <a:solidFill>
                <a:srgbClr val="000000"/>
              </a:solidFill>
            </a:endParaRPr>
          </a:p>
          <a:p>
            <a:pPr indent="0" lvl="0" marL="0" rtl="0" algn="l">
              <a:spcBef>
                <a:spcPts val="1600"/>
              </a:spcBef>
              <a:spcAft>
                <a:spcPts val="0"/>
              </a:spcAft>
              <a:buNone/>
            </a:pPr>
            <a:r>
              <a:rPr lang="it">
                <a:solidFill>
                  <a:srgbClr val="000000"/>
                </a:solidFill>
              </a:rPr>
              <a:t>Chemers et al. (2001):</a:t>
            </a:r>
            <a:endParaRPr>
              <a:solidFill>
                <a:srgbClr val="000000"/>
              </a:solidFill>
            </a:endParaRPr>
          </a:p>
          <a:p>
            <a:pPr indent="-342900" lvl="0" marL="457200" rtl="0" algn="l">
              <a:spcBef>
                <a:spcPts val="1600"/>
              </a:spcBef>
              <a:spcAft>
                <a:spcPts val="0"/>
              </a:spcAft>
              <a:buClr>
                <a:srgbClr val="000000"/>
              </a:buClr>
              <a:buSzPts val="1800"/>
              <a:buChar char="-"/>
            </a:pPr>
            <a:r>
              <a:rPr lang="it">
                <a:solidFill>
                  <a:srgbClr val="000000"/>
                </a:solidFill>
              </a:rPr>
              <a:t>(-/+) Self confidence = (-/+) expectations of success = (-/+) performance</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Lack of confidence in speech in the L2 classroom:</a:t>
            </a:r>
            <a:endParaRPr/>
          </a:p>
        </p:txBody>
      </p:sp>
      <p:sp>
        <p:nvSpPr>
          <p:cNvPr id="79" name="Google Shape;79;p1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it">
                <a:solidFill>
                  <a:srgbClr val="000000"/>
                </a:solidFill>
              </a:rPr>
              <a:t>Low self-confidence = low participation = less efficient learning</a:t>
            </a:r>
            <a:endParaRPr>
              <a:solidFill>
                <a:srgbClr val="000000"/>
              </a:solidFill>
            </a:endParaRPr>
          </a:p>
          <a:p>
            <a:pPr indent="-342900" lvl="0" marL="457200" rtl="0" algn="l">
              <a:spcBef>
                <a:spcPts val="0"/>
              </a:spcBef>
              <a:spcAft>
                <a:spcPts val="0"/>
              </a:spcAft>
              <a:buClr>
                <a:srgbClr val="000000"/>
              </a:buClr>
              <a:buSzPts val="1800"/>
              <a:buChar char="●"/>
            </a:pPr>
            <a:r>
              <a:rPr lang="it">
                <a:solidFill>
                  <a:srgbClr val="000000"/>
                </a:solidFill>
              </a:rPr>
              <a:t>Classes are </a:t>
            </a:r>
            <a:r>
              <a:rPr lang="it">
                <a:solidFill>
                  <a:srgbClr val="000000"/>
                </a:solidFill>
              </a:rPr>
              <a:t>designed</a:t>
            </a:r>
            <a:r>
              <a:rPr lang="it">
                <a:solidFill>
                  <a:srgbClr val="000000"/>
                </a:solidFill>
              </a:rPr>
              <a:t> for extroverted people  </a:t>
            </a:r>
            <a:endParaRPr>
              <a:solidFill>
                <a:srgbClr val="000000"/>
              </a:solidFill>
            </a:endParaRPr>
          </a:p>
          <a:p>
            <a:pPr indent="0" lvl="0" marL="457200" rtl="0" algn="l">
              <a:spcBef>
                <a:spcPts val="1600"/>
              </a:spcBef>
              <a:spcAft>
                <a:spcPts val="0"/>
              </a:spcAft>
              <a:buNone/>
            </a:pPr>
            <a:r>
              <a:t/>
            </a:r>
            <a:endParaRPr>
              <a:solidFill>
                <a:srgbClr val="000000"/>
              </a:solidFill>
            </a:endParaRPr>
          </a:p>
          <a:p>
            <a:pPr indent="0" lvl="0" marL="0" rtl="0" algn="ctr">
              <a:spcBef>
                <a:spcPts val="1600"/>
              </a:spcBef>
              <a:spcAft>
                <a:spcPts val="0"/>
              </a:spcAft>
              <a:buNone/>
            </a:pPr>
            <a:r>
              <a:rPr i="1" lang="it">
                <a:solidFill>
                  <a:srgbClr val="000000"/>
                </a:solidFill>
              </a:rPr>
              <a:t>“It is not that introverted people do not want to talk, rather than it is difficult for them”</a:t>
            </a:r>
            <a:r>
              <a:rPr lang="it">
                <a:solidFill>
                  <a:srgbClr val="000000"/>
                </a:solidFill>
              </a:rPr>
              <a:t> </a:t>
            </a:r>
            <a:endParaRPr>
              <a:solidFill>
                <a:srgbClr val="000000"/>
              </a:solidFill>
            </a:endParaRPr>
          </a:p>
          <a:p>
            <a:pPr indent="0" lvl="0" marL="0" rtl="0" algn="ctr">
              <a:spcBef>
                <a:spcPts val="1600"/>
              </a:spcBef>
              <a:spcAft>
                <a:spcPts val="0"/>
              </a:spcAft>
              <a:buNone/>
            </a:pPr>
            <a:r>
              <a:rPr lang="it" sz="1400">
                <a:solidFill>
                  <a:srgbClr val="000000"/>
                </a:solidFill>
              </a:rPr>
              <a:t>(Burba, 2015)</a:t>
            </a:r>
            <a:endParaRPr sz="1400">
              <a:solidFill>
                <a:srgbClr val="000000"/>
              </a:solidFill>
            </a:endParaRPr>
          </a:p>
          <a:p>
            <a:pPr indent="0" lvl="0" marL="457200" rtl="0" algn="l">
              <a:spcBef>
                <a:spcPts val="1600"/>
              </a:spcBef>
              <a:spcAft>
                <a:spcPts val="1600"/>
              </a:spcAft>
              <a:buNone/>
            </a:pPr>
            <a:r>
              <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Solutions: an outline:</a:t>
            </a:r>
            <a:endParaRPr/>
          </a:p>
        </p:txBody>
      </p:sp>
      <p:sp>
        <p:nvSpPr>
          <p:cNvPr id="85" name="Google Shape;85;p1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000000"/>
              </a:buClr>
              <a:buSzPts val="1800"/>
              <a:buChar char="●"/>
            </a:pPr>
            <a:r>
              <a:rPr lang="it">
                <a:solidFill>
                  <a:srgbClr val="000000"/>
                </a:solidFill>
              </a:rPr>
              <a:t>Time and participation</a:t>
            </a:r>
            <a:endParaRPr>
              <a:solidFill>
                <a:srgbClr val="000000"/>
              </a:solidFill>
            </a:endParaRPr>
          </a:p>
          <a:p>
            <a:pPr indent="-342900" lvl="0" marL="457200" rtl="0" algn="l">
              <a:lnSpc>
                <a:spcPct val="200000"/>
              </a:lnSpc>
              <a:spcBef>
                <a:spcPts val="0"/>
              </a:spcBef>
              <a:spcAft>
                <a:spcPts val="0"/>
              </a:spcAft>
              <a:buClr>
                <a:srgbClr val="000000"/>
              </a:buClr>
              <a:buSzPts val="1800"/>
              <a:buChar char="●"/>
            </a:pPr>
            <a:r>
              <a:rPr lang="it">
                <a:solidFill>
                  <a:srgbClr val="000000"/>
                </a:solidFill>
              </a:rPr>
              <a:t>Disembodiment: the role play</a:t>
            </a:r>
            <a:endParaRPr>
              <a:solidFill>
                <a:srgbClr val="000000"/>
              </a:solidFill>
            </a:endParaRPr>
          </a:p>
          <a:p>
            <a:pPr indent="-342900" lvl="0" marL="457200" rtl="0" algn="l">
              <a:lnSpc>
                <a:spcPct val="200000"/>
              </a:lnSpc>
              <a:spcBef>
                <a:spcPts val="0"/>
              </a:spcBef>
              <a:spcAft>
                <a:spcPts val="0"/>
              </a:spcAft>
              <a:buClr>
                <a:srgbClr val="000000"/>
              </a:buClr>
              <a:buSzPts val="1800"/>
              <a:buChar char="●"/>
            </a:pPr>
            <a:r>
              <a:rPr lang="it">
                <a:solidFill>
                  <a:srgbClr val="000000"/>
                </a:solidFill>
              </a:rPr>
              <a:t>Defusing over-seriousness in the classroom</a:t>
            </a:r>
            <a:endParaRPr>
              <a:solidFill>
                <a:srgbClr val="000000"/>
              </a:solidFill>
            </a:endParaRPr>
          </a:p>
        </p:txBody>
      </p:sp>
      <p:pic>
        <p:nvPicPr>
          <p:cNvPr descr="Resultado de imagen de speak" id="86" name="Google Shape;86;p16"/>
          <p:cNvPicPr preferRelativeResize="0"/>
          <p:nvPr/>
        </p:nvPicPr>
        <p:blipFill>
          <a:blip r:embed="rId3">
            <a:alphaModFix/>
          </a:blip>
          <a:stretch>
            <a:fillRect/>
          </a:stretch>
        </p:blipFill>
        <p:spPr>
          <a:xfrm>
            <a:off x="6720575" y="3333100"/>
            <a:ext cx="2070425" cy="1751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AutoNum type="arabicPeriod"/>
            </a:pPr>
            <a:r>
              <a:rPr lang="it"/>
              <a:t>Give them time: </a:t>
            </a:r>
            <a:endParaRPr/>
          </a:p>
        </p:txBody>
      </p:sp>
      <p:sp>
        <p:nvSpPr>
          <p:cNvPr id="92" name="Google Shape;92;p17"/>
          <p:cNvSpPr txBox="1"/>
          <p:nvPr>
            <p:ph idx="1" type="body"/>
          </p:nvPr>
        </p:nvSpPr>
        <p:spPr>
          <a:xfrm>
            <a:off x="311700" y="1266325"/>
            <a:ext cx="86502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000000"/>
                </a:solidFill>
              </a:rPr>
              <a:t>Participation = key to improve oral skills</a:t>
            </a:r>
            <a:endParaRPr>
              <a:solidFill>
                <a:srgbClr val="000000"/>
              </a:solidFill>
            </a:endParaRPr>
          </a:p>
          <a:p>
            <a:pPr indent="0" lvl="0" marL="0" rtl="0" algn="l">
              <a:spcBef>
                <a:spcPts val="1600"/>
              </a:spcBef>
              <a:spcAft>
                <a:spcPts val="0"/>
              </a:spcAft>
              <a:buNone/>
            </a:pPr>
            <a:r>
              <a:rPr lang="it">
                <a:solidFill>
                  <a:srgbClr val="000000"/>
                </a:solidFill>
              </a:rPr>
              <a:t>60% did not participate in class because they were afraid to speak (Saito, 2007)</a:t>
            </a:r>
            <a:endParaRPr>
              <a:solidFill>
                <a:srgbClr val="000000"/>
              </a:solidFill>
            </a:endParaRPr>
          </a:p>
          <a:p>
            <a:pPr indent="0" lvl="0" marL="0" rtl="0" algn="l">
              <a:spcBef>
                <a:spcPts val="1600"/>
              </a:spcBef>
              <a:spcAft>
                <a:spcPts val="0"/>
              </a:spcAft>
              <a:buNone/>
            </a:pPr>
            <a:r>
              <a:rPr lang="it">
                <a:solidFill>
                  <a:srgbClr val="000000"/>
                </a:solidFill>
              </a:rPr>
              <a:t>Preparation = participation</a:t>
            </a:r>
            <a:endParaRPr>
              <a:solidFill>
                <a:srgbClr val="000000"/>
              </a:solidFill>
            </a:endParaRPr>
          </a:p>
          <a:p>
            <a:pPr indent="-342900" lvl="0" marL="457200" rtl="0" algn="l">
              <a:spcBef>
                <a:spcPts val="1600"/>
              </a:spcBef>
              <a:spcAft>
                <a:spcPts val="0"/>
              </a:spcAft>
              <a:buClr>
                <a:srgbClr val="000000"/>
              </a:buClr>
              <a:buSzPts val="1800"/>
              <a:buChar char="-"/>
            </a:pPr>
            <a:r>
              <a:rPr lang="it">
                <a:solidFill>
                  <a:srgbClr val="000000"/>
                </a:solidFill>
              </a:rPr>
              <a:t>Flipped classroom</a:t>
            </a:r>
            <a:endParaRPr>
              <a:solidFill>
                <a:srgbClr val="000000"/>
              </a:solidFill>
            </a:endParaRPr>
          </a:p>
          <a:p>
            <a:pPr indent="-342900" lvl="0" marL="457200" rtl="0" algn="l">
              <a:spcBef>
                <a:spcPts val="0"/>
              </a:spcBef>
              <a:spcAft>
                <a:spcPts val="0"/>
              </a:spcAft>
              <a:buClr>
                <a:srgbClr val="000000"/>
              </a:buClr>
              <a:buSzPts val="1800"/>
              <a:buChar char="-"/>
            </a:pPr>
            <a:r>
              <a:rPr lang="it">
                <a:solidFill>
                  <a:srgbClr val="000000"/>
                </a:solidFill>
              </a:rPr>
              <a:t>Presentations</a:t>
            </a:r>
            <a:endParaRPr>
              <a:solidFill>
                <a:srgbClr val="000000"/>
              </a:solidFill>
            </a:endParaRPr>
          </a:p>
          <a:p>
            <a:pPr indent="-342900" lvl="0" marL="457200" rtl="0" algn="l">
              <a:spcBef>
                <a:spcPts val="0"/>
              </a:spcBef>
              <a:spcAft>
                <a:spcPts val="0"/>
              </a:spcAft>
              <a:buClr>
                <a:srgbClr val="000000"/>
              </a:buClr>
              <a:buSzPts val="1800"/>
              <a:buChar char="-"/>
            </a:pPr>
            <a:r>
              <a:rPr lang="it">
                <a:solidFill>
                  <a:srgbClr val="000000"/>
                </a:solidFill>
              </a:rPr>
              <a:t>Do not choose the first hand</a:t>
            </a:r>
            <a:endParaRPr>
              <a:solidFill>
                <a:srgbClr val="000000"/>
              </a:solidFill>
            </a:endParaRPr>
          </a:p>
          <a:p>
            <a:pPr indent="-342900" lvl="0" marL="457200" rtl="0" algn="l">
              <a:spcBef>
                <a:spcPts val="0"/>
              </a:spcBef>
              <a:spcAft>
                <a:spcPts val="0"/>
              </a:spcAft>
              <a:buClr>
                <a:srgbClr val="000000"/>
              </a:buClr>
              <a:buSzPts val="1800"/>
              <a:buChar char="-"/>
            </a:pPr>
            <a:r>
              <a:rPr lang="it">
                <a:solidFill>
                  <a:srgbClr val="000000"/>
                </a:solidFill>
              </a:rPr>
              <a:t>Let them speak first</a:t>
            </a:r>
            <a:endParaRPr>
              <a:solidFill>
                <a:srgbClr val="000000"/>
              </a:solidFill>
            </a:endParaRPr>
          </a:p>
          <a:p>
            <a:pPr indent="0" lvl="0" marL="0" rtl="0" algn="l">
              <a:spcBef>
                <a:spcPts val="1600"/>
              </a:spcBef>
              <a:spcAft>
                <a:spcPts val="1600"/>
              </a:spcAft>
              <a:buNone/>
            </a:pPr>
            <a:r>
              <a:t/>
            </a:r>
            <a:endParaRPr>
              <a:solidFill>
                <a:srgbClr val="000000"/>
              </a:solidFill>
            </a:endParaRPr>
          </a:p>
        </p:txBody>
      </p:sp>
      <p:pic>
        <p:nvPicPr>
          <p:cNvPr descr="Resultado de imagen de clock png" id="93" name="Google Shape;93;p17"/>
          <p:cNvPicPr preferRelativeResize="0"/>
          <p:nvPr/>
        </p:nvPicPr>
        <p:blipFill>
          <a:blip r:embed="rId3">
            <a:alphaModFix/>
          </a:blip>
          <a:stretch>
            <a:fillRect/>
          </a:stretch>
        </p:blipFill>
        <p:spPr>
          <a:xfrm>
            <a:off x="7159000" y="3308500"/>
            <a:ext cx="1217250" cy="1407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2. Role play: a way to forget yourself</a:t>
            </a:r>
            <a:endParaRPr/>
          </a:p>
        </p:txBody>
      </p:sp>
      <p:sp>
        <p:nvSpPr>
          <p:cNvPr id="99" name="Google Shape;99;p18"/>
          <p:cNvSpPr txBox="1"/>
          <p:nvPr>
            <p:ph idx="1" type="body"/>
          </p:nvPr>
        </p:nvSpPr>
        <p:spPr>
          <a:xfrm>
            <a:off x="311700" y="1286825"/>
            <a:ext cx="8520600" cy="3302700"/>
          </a:xfrm>
          <a:prstGeom prst="rect">
            <a:avLst/>
          </a:prstGeom>
        </p:spPr>
        <p:txBody>
          <a:bodyPr anchorCtr="0" anchor="t" bIns="91425" lIns="91425" spcFirstLastPara="1" rIns="91425" wrap="square" tIns="91425">
            <a:noAutofit/>
          </a:bodyPr>
          <a:lstStyle/>
          <a:p>
            <a:pPr indent="-330200" lvl="0" marL="457200" rtl="0" algn="just">
              <a:lnSpc>
                <a:spcPct val="150000"/>
              </a:lnSpc>
              <a:spcBef>
                <a:spcPts val="0"/>
              </a:spcBef>
              <a:spcAft>
                <a:spcPts val="0"/>
              </a:spcAft>
              <a:buClr>
                <a:srgbClr val="000000"/>
              </a:buClr>
              <a:buSzPts val="1600"/>
              <a:buChar char="●"/>
            </a:pPr>
            <a:r>
              <a:rPr b="1" lang="it" sz="1600">
                <a:solidFill>
                  <a:srgbClr val="000000"/>
                </a:solidFill>
              </a:rPr>
              <a:t>Avoiding the feeling of self-consciousness</a:t>
            </a:r>
            <a:r>
              <a:rPr lang="it" sz="1600">
                <a:solidFill>
                  <a:srgbClr val="000000"/>
                </a:solidFill>
              </a:rPr>
              <a:t>: roleplay activities take pressure away from the students as they are asked to express somebody else’s opinion, thus not involving or exposing their own selves.</a:t>
            </a:r>
            <a:endParaRPr sz="1600">
              <a:solidFill>
                <a:srgbClr val="000000"/>
              </a:solidFill>
            </a:endParaRPr>
          </a:p>
          <a:p>
            <a:pPr indent="-330200" lvl="0" marL="457200" rtl="0" algn="just">
              <a:lnSpc>
                <a:spcPct val="150000"/>
              </a:lnSpc>
              <a:spcBef>
                <a:spcPts val="0"/>
              </a:spcBef>
              <a:spcAft>
                <a:spcPts val="0"/>
              </a:spcAft>
              <a:buClr>
                <a:srgbClr val="000000"/>
              </a:buClr>
              <a:buSzPts val="1600"/>
              <a:buChar char="●"/>
            </a:pPr>
            <a:r>
              <a:rPr b="1" lang="it" sz="1600">
                <a:solidFill>
                  <a:srgbClr val="000000"/>
                </a:solidFill>
              </a:rPr>
              <a:t>Lighter, less intimidating setting in the classroom</a:t>
            </a:r>
            <a:r>
              <a:rPr lang="it" sz="1600">
                <a:solidFill>
                  <a:srgbClr val="000000"/>
                </a:solidFill>
              </a:rPr>
              <a:t>: </a:t>
            </a:r>
            <a:r>
              <a:rPr lang="it" sz="1600">
                <a:solidFill>
                  <a:srgbClr val="000000"/>
                </a:solidFill>
              </a:rPr>
              <a:t>the attention is focused on the game, on the communication itself, in such a way that the students can set aside the worries connected with being in class as well as the pressure of performance</a:t>
            </a:r>
            <a:r>
              <a:rPr lang="it" sz="1600">
                <a:solidFill>
                  <a:srgbClr val="000000"/>
                </a:solidFill>
              </a:rPr>
              <a:t>.</a:t>
            </a:r>
            <a:endParaRPr sz="1600">
              <a:solidFill>
                <a:srgbClr val="000000"/>
              </a:solidFill>
            </a:endParaRPr>
          </a:p>
          <a:p>
            <a:pPr indent="-330200" lvl="0" marL="457200" rtl="0" algn="just">
              <a:lnSpc>
                <a:spcPct val="150000"/>
              </a:lnSpc>
              <a:spcBef>
                <a:spcPts val="0"/>
              </a:spcBef>
              <a:spcAft>
                <a:spcPts val="0"/>
              </a:spcAft>
              <a:buClr>
                <a:srgbClr val="000000"/>
              </a:buClr>
              <a:buSzPts val="1600"/>
              <a:buChar char="●"/>
            </a:pPr>
            <a:r>
              <a:rPr b="1" lang="it" sz="1600">
                <a:solidFill>
                  <a:srgbClr val="000000"/>
                </a:solidFill>
              </a:rPr>
              <a:t>Small group interaction</a:t>
            </a:r>
            <a:r>
              <a:rPr lang="it" sz="1600">
                <a:solidFill>
                  <a:srgbClr val="000000"/>
                </a:solidFill>
              </a:rPr>
              <a:t>: max. 3 people – co-teaching offering the chance to actively follow more groups at once and providing more support and inputs during the activity.</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72575" y="82775"/>
            <a:ext cx="8863800" cy="41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it"/>
              <a:t>Examples of Role Play activities: “Gli influencer” and “Veganesimo: sì o no?” </a:t>
            </a:r>
            <a:endParaRPr/>
          </a:p>
        </p:txBody>
      </p:sp>
      <p:pic>
        <p:nvPicPr>
          <p:cNvPr id="105" name="Google Shape;105;p19"/>
          <p:cNvPicPr preferRelativeResize="0"/>
          <p:nvPr/>
        </p:nvPicPr>
        <p:blipFill>
          <a:blip r:embed="rId3">
            <a:alphaModFix/>
          </a:blip>
          <a:stretch>
            <a:fillRect/>
          </a:stretch>
        </p:blipFill>
        <p:spPr>
          <a:xfrm>
            <a:off x="124325" y="628475"/>
            <a:ext cx="3863050" cy="3419475"/>
          </a:xfrm>
          <a:prstGeom prst="rect">
            <a:avLst/>
          </a:prstGeom>
          <a:noFill/>
          <a:ln>
            <a:noFill/>
          </a:ln>
        </p:spPr>
      </p:pic>
      <p:pic>
        <p:nvPicPr>
          <p:cNvPr id="106" name="Google Shape;106;p19"/>
          <p:cNvPicPr preferRelativeResize="0"/>
          <p:nvPr/>
        </p:nvPicPr>
        <p:blipFill>
          <a:blip r:embed="rId4">
            <a:alphaModFix/>
          </a:blip>
          <a:stretch>
            <a:fillRect/>
          </a:stretch>
        </p:blipFill>
        <p:spPr>
          <a:xfrm>
            <a:off x="4737050" y="1436900"/>
            <a:ext cx="4287349" cy="3633025"/>
          </a:xfrm>
          <a:prstGeom prst="rect">
            <a:avLst/>
          </a:prstGeom>
          <a:noFill/>
          <a:ln>
            <a:noFill/>
          </a:ln>
        </p:spPr>
      </p:pic>
      <p:sp>
        <p:nvSpPr>
          <p:cNvPr id="107" name="Google Shape;107;p19"/>
          <p:cNvSpPr/>
          <p:nvPr/>
        </p:nvSpPr>
        <p:spPr>
          <a:xfrm>
            <a:off x="4664600" y="1436900"/>
            <a:ext cx="1252200" cy="1128000"/>
          </a:xfrm>
          <a:prstGeom prst="flowChartConnector">
            <a:avLst/>
          </a:prstGeom>
          <a:no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9"/>
          <p:cNvSpPr/>
          <p:nvPr/>
        </p:nvSpPr>
        <p:spPr>
          <a:xfrm>
            <a:off x="0" y="773325"/>
            <a:ext cx="1252200" cy="1128000"/>
          </a:xfrm>
          <a:prstGeom prst="flowChartConnector">
            <a:avLst/>
          </a:prstGeom>
          <a:no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p:nvPr/>
        </p:nvSpPr>
        <p:spPr>
          <a:xfrm>
            <a:off x="3932650" y="1852500"/>
            <a:ext cx="227700" cy="2195400"/>
          </a:xfrm>
          <a:prstGeom prst="rightBracket">
            <a:avLst>
              <a:gd fmla="val 8333" name="adj"/>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9"/>
          <p:cNvSpPr/>
          <p:nvPr/>
        </p:nvSpPr>
        <p:spPr>
          <a:xfrm>
            <a:off x="4664600" y="2576925"/>
            <a:ext cx="147600" cy="2493000"/>
          </a:xfrm>
          <a:prstGeom prst="leftBracket">
            <a:avLst>
              <a:gd fmla="val 8333" name="adj"/>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9"/>
          <p:cNvSpPr txBox="1"/>
          <p:nvPr/>
        </p:nvSpPr>
        <p:spPr>
          <a:xfrm>
            <a:off x="3435900" y="724425"/>
            <a:ext cx="4711500" cy="58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200">
                <a:latin typeface="Open Sans"/>
                <a:ea typeface="Open Sans"/>
                <a:cs typeface="Open Sans"/>
                <a:sym typeface="Open Sans"/>
              </a:rPr>
              <a:t>“extreme” roles entailing a with a very defined point of view so that the students can have fun playing a caricature.</a:t>
            </a:r>
            <a:endParaRPr sz="1200">
              <a:latin typeface="Open Sans"/>
              <a:ea typeface="Open Sans"/>
              <a:cs typeface="Open Sans"/>
              <a:sym typeface="Open Sans"/>
            </a:endParaRPr>
          </a:p>
        </p:txBody>
      </p:sp>
      <p:sp>
        <p:nvSpPr>
          <p:cNvPr id="112" name="Google Shape;112;p19"/>
          <p:cNvSpPr txBox="1"/>
          <p:nvPr/>
        </p:nvSpPr>
        <p:spPr>
          <a:xfrm>
            <a:off x="72575" y="4402825"/>
            <a:ext cx="4377600" cy="58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200">
                <a:latin typeface="Open Sans"/>
                <a:ea typeface="Open Sans"/>
                <a:cs typeface="Open Sans"/>
                <a:sym typeface="Open Sans"/>
              </a:rPr>
              <a:t>reading activity to be carried out before the role play, allowing the students to familiarise with the topic as well as providing a source of input during the conversation.</a:t>
            </a:r>
            <a:endParaRPr sz="1200">
              <a:latin typeface="Open Sans"/>
              <a:ea typeface="Open Sans"/>
              <a:cs typeface="Open Sans"/>
              <a:sym typeface="Open Sans"/>
            </a:endParaRPr>
          </a:p>
        </p:txBody>
      </p:sp>
      <p:cxnSp>
        <p:nvCxnSpPr>
          <p:cNvPr id="113" name="Google Shape;113;p19"/>
          <p:cNvCxnSpPr>
            <a:stCxn id="111" idx="1"/>
            <a:endCxn id="108" idx="6"/>
          </p:cNvCxnSpPr>
          <p:nvPr/>
        </p:nvCxnSpPr>
        <p:spPr>
          <a:xfrm flipH="1">
            <a:off x="1252200" y="1017075"/>
            <a:ext cx="2183700" cy="320400"/>
          </a:xfrm>
          <a:prstGeom prst="straightConnector1">
            <a:avLst/>
          </a:prstGeom>
          <a:noFill/>
          <a:ln cap="flat" cmpd="sng" w="19050">
            <a:solidFill>
              <a:srgbClr val="4A86E8"/>
            </a:solidFill>
            <a:prstDash val="solid"/>
            <a:round/>
            <a:headEnd len="med" w="med" type="none"/>
            <a:tailEnd len="med" w="med" type="triangle"/>
          </a:ln>
        </p:spPr>
      </p:cxnSp>
      <p:cxnSp>
        <p:nvCxnSpPr>
          <p:cNvPr id="114" name="Google Shape;114;p19"/>
          <p:cNvCxnSpPr>
            <a:endCxn id="107" idx="1"/>
          </p:cNvCxnSpPr>
          <p:nvPr/>
        </p:nvCxnSpPr>
        <p:spPr>
          <a:xfrm>
            <a:off x="4443880" y="1224092"/>
            <a:ext cx="404100" cy="378000"/>
          </a:xfrm>
          <a:prstGeom prst="straightConnector1">
            <a:avLst/>
          </a:prstGeom>
          <a:noFill/>
          <a:ln cap="flat" cmpd="sng" w="19050">
            <a:solidFill>
              <a:srgbClr val="4A86E8"/>
            </a:solidFill>
            <a:prstDash val="solid"/>
            <a:round/>
            <a:headEnd len="med" w="med" type="none"/>
            <a:tailEnd len="med" w="med" type="triangle"/>
          </a:ln>
        </p:spPr>
      </p:cxnSp>
      <p:cxnSp>
        <p:nvCxnSpPr>
          <p:cNvPr id="115" name="Google Shape;115;p19"/>
          <p:cNvCxnSpPr/>
          <p:nvPr/>
        </p:nvCxnSpPr>
        <p:spPr>
          <a:xfrm rot="10800000">
            <a:off x="2050075" y="4047925"/>
            <a:ext cx="27900" cy="354900"/>
          </a:xfrm>
          <a:prstGeom prst="straightConnector1">
            <a:avLst/>
          </a:prstGeom>
          <a:noFill/>
          <a:ln cap="flat" cmpd="sng" w="19050">
            <a:solidFill>
              <a:schemeClr val="accent2"/>
            </a:solidFill>
            <a:prstDash val="solid"/>
            <a:round/>
            <a:headEnd len="med" w="med" type="none"/>
            <a:tailEnd len="med" w="med" type="triangle"/>
          </a:ln>
        </p:spPr>
      </p:cxnSp>
      <p:cxnSp>
        <p:nvCxnSpPr>
          <p:cNvPr id="116" name="Google Shape;116;p19"/>
          <p:cNvCxnSpPr/>
          <p:nvPr/>
        </p:nvCxnSpPr>
        <p:spPr>
          <a:xfrm flipH="1" rot="10800000">
            <a:off x="4032600" y="4402825"/>
            <a:ext cx="539400" cy="185400"/>
          </a:xfrm>
          <a:prstGeom prst="straightConnector1">
            <a:avLst/>
          </a:prstGeom>
          <a:noFill/>
          <a:ln cap="flat" cmpd="sng" w="19050">
            <a:solidFill>
              <a:schemeClr val="accent2"/>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Role play: outcomes of the activity</a:t>
            </a:r>
            <a:endParaRPr/>
          </a:p>
        </p:txBody>
      </p:sp>
      <p:sp>
        <p:nvSpPr>
          <p:cNvPr id="122" name="Google Shape;122;p2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30200" lvl="0" marL="457200" rtl="0" algn="just">
              <a:lnSpc>
                <a:spcPct val="150000"/>
              </a:lnSpc>
              <a:spcBef>
                <a:spcPts val="0"/>
              </a:spcBef>
              <a:spcAft>
                <a:spcPts val="0"/>
              </a:spcAft>
              <a:buClr>
                <a:srgbClr val="000000"/>
              </a:buClr>
              <a:buSzPts val="1600"/>
              <a:buChar char="●"/>
            </a:pPr>
            <a:r>
              <a:rPr lang="it" sz="1600">
                <a:solidFill>
                  <a:srgbClr val="000000"/>
                </a:solidFill>
              </a:rPr>
              <a:t>All students, regardless their usual level of confidence, were actively engaged in the activity.</a:t>
            </a:r>
            <a:br>
              <a:rPr lang="it" sz="1600">
                <a:solidFill>
                  <a:srgbClr val="000000"/>
                </a:solidFill>
              </a:rPr>
            </a:br>
            <a:endParaRPr sz="1600">
              <a:solidFill>
                <a:srgbClr val="000000"/>
              </a:solidFill>
            </a:endParaRPr>
          </a:p>
          <a:p>
            <a:pPr indent="-330200" lvl="0" marL="457200" rtl="0" algn="just">
              <a:lnSpc>
                <a:spcPct val="150000"/>
              </a:lnSpc>
              <a:spcBef>
                <a:spcPts val="0"/>
              </a:spcBef>
              <a:spcAft>
                <a:spcPts val="0"/>
              </a:spcAft>
              <a:buClr>
                <a:srgbClr val="000000"/>
              </a:buClr>
              <a:buSzPts val="1600"/>
              <a:buChar char="●"/>
            </a:pPr>
            <a:r>
              <a:rPr lang="it" sz="1600">
                <a:solidFill>
                  <a:srgbClr val="000000"/>
                </a:solidFill>
              </a:rPr>
              <a:t>Feeling safe behind their role, even the shiest and less confident students effectively contributed to the conversation, speaking more than what they would normally do in other, more “exposing” kinds of activities.</a:t>
            </a:r>
            <a:br>
              <a:rPr lang="it" sz="1600">
                <a:solidFill>
                  <a:srgbClr val="000000"/>
                </a:solidFill>
              </a:rPr>
            </a:br>
            <a:endParaRPr sz="1600">
              <a:solidFill>
                <a:srgbClr val="000000"/>
              </a:solidFill>
            </a:endParaRPr>
          </a:p>
          <a:p>
            <a:pPr indent="-330200" lvl="0" marL="457200" rtl="0" algn="just">
              <a:lnSpc>
                <a:spcPct val="150000"/>
              </a:lnSpc>
              <a:spcBef>
                <a:spcPts val="0"/>
              </a:spcBef>
              <a:spcAft>
                <a:spcPts val="0"/>
              </a:spcAft>
              <a:buClr>
                <a:srgbClr val="000000"/>
              </a:buClr>
              <a:buSzPts val="1600"/>
              <a:buChar char="●"/>
            </a:pPr>
            <a:r>
              <a:rPr lang="it" sz="1600">
                <a:solidFill>
                  <a:srgbClr val="000000"/>
                </a:solidFill>
              </a:rPr>
              <a:t>The playful dimension of the activity managed to create a fun and enjoyable </a:t>
            </a:r>
            <a:r>
              <a:rPr lang="it" sz="1600">
                <a:solidFill>
                  <a:srgbClr val="000000"/>
                </a:solidFill>
              </a:rPr>
              <a:t>atmosphere in the classroom: the students got carried away with their discussion.</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486325" y="332225"/>
            <a:ext cx="6851400" cy="47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it"/>
              <a:t>3. A fun activity : the “what am I ?” post-it game</a:t>
            </a:r>
            <a:endParaRPr/>
          </a:p>
        </p:txBody>
      </p:sp>
      <p:pic>
        <p:nvPicPr>
          <p:cNvPr id="128" name="Google Shape;128;p21"/>
          <p:cNvPicPr preferRelativeResize="0"/>
          <p:nvPr/>
        </p:nvPicPr>
        <p:blipFill>
          <a:blip r:embed="rId3">
            <a:alphaModFix/>
          </a:blip>
          <a:stretch>
            <a:fillRect/>
          </a:stretch>
        </p:blipFill>
        <p:spPr>
          <a:xfrm>
            <a:off x="1225250" y="2893525"/>
            <a:ext cx="7000050" cy="2007900"/>
          </a:xfrm>
          <a:prstGeom prst="rect">
            <a:avLst/>
          </a:prstGeom>
          <a:noFill/>
          <a:ln>
            <a:noFill/>
          </a:ln>
        </p:spPr>
      </p:pic>
      <p:sp>
        <p:nvSpPr>
          <p:cNvPr id="129" name="Google Shape;129;p21"/>
          <p:cNvSpPr txBox="1"/>
          <p:nvPr/>
        </p:nvSpPr>
        <p:spPr>
          <a:xfrm>
            <a:off x="2354175" y="3529350"/>
            <a:ext cx="1076700" cy="60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800">
                <a:latin typeface="Cambria"/>
                <a:ea typeface="Cambria"/>
                <a:cs typeface="Cambria"/>
                <a:sym typeface="Cambria"/>
              </a:rPr>
              <a:t>Oignon</a:t>
            </a:r>
            <a:endParaRPr sz="1800">
              <a:latin typeface="Cambria"/>
              <a:ea typeface="Cambria"/>
              <a:cs typeface="Cambria"/>
              <a:sym typeface="Cambria"/>
            </a:endParaRPr>
          </a:p>
        </p:txBody>
      </p:sp>
      <p:sp>
        <p:nvSpPr>
          <p:cNvPr id="130" name="Google Shape;130;p21"/>
          <p:cNvSpPr txBox="1"/>
          <p:nvPr/>
        </p:nvSpPr>
        <p:spPr>
          <a:xfrm>
            <a:off x="4006450" y="3464025"/>
            <a:ext cx="1327500" cy="5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800">
                <a:latin typeface="Courier New"/>
                <a:ea typeface="Courier New"/>
                <a:cs typeface="Courier New"/>
                <a:sym typeface="Courier New"/>
              </a:rPr>
              <a:t>Pantalon</a:t>
            </a:r>
            <a:endParaRPr sz="1800">
              <a:latin typeface="Courier New"/>
              <a:ea typeface="Courier New"/>
              <a:cs typeface="Courier New"/>
              <a:sym typeface="Courier New"/>
            </a:endParaRPr>
          </a:p>
        </p:txBody>
      </p:sp>
      <p:sp>
        <p:nvSpPr>
          <p:cNvPr id="131" name="Google Shape;131;p21"/>
          <p:cNvSpPr txBox="1"/>
          <p:nvPr/>
        </p:nvSpPr>
        <p:spPr>
          <a:xfrm>
            <a:off x="5909525" y="3464025"/>
            <a:ext cx="1327500" cy="5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2400">
                <a:latin typeface="Caveat"/>
                <a:ea typeface="Caveat"/>
                <a:cs typeface="Caveat"/>
                <a:sym typeface="Caveat"/>
              </a:rPr>
              <a:t>Bougie</a:t>
            </a:r>
            <a:endParaRPr sz="2400">
              <a:latin typeface="Caveat"/>
              <a:ea typeface="Caveat"/>
              <a:cs typeface="Caveat"/>
              <a:sym typeface="Caveat"/>
            </a:endParaRPr>
          </a:p>
        </p:txBody>
      </p:sp>
      <p:sp>
        <p:nvSpPr>
          <p:cNvPr id="132" name="Google Shape;132;p21"/>
          <p:cNvSpPr txBox="1"/>
          <p:nvPr/>
        </p:nvSpPr>
        <p:spPr>
          <a:xfrm>
            <a:off x="486325" y="885450"/>
            <a:ext cx="7978500" cy="1686300"/>
          </a:xfrm>
          <a:prstGeom prst="rect">
            <a:avLst/>
          </a:prstGeom>
          <a:noFill/>
          <a:ln>
            <a:noFill/>
          </a:ln>
        </p:spPr>
        <p:txBody>
          <a:bodyPr anchorCtr="0" anchor="t" bIns="91425" lIns="91425" spcFirstLastPara="1" rIns="91425" wrap="square" tIns="91425">
            <a:noAutofit/>
          </a:bodyPr>
          <a:lstStyle/>
          <a:p>
            <a:pPr indent="0" lvl="0" marL="0" rtl="0" algn="just">
              <a:lnSpc>
                <a:spcPct val="163636"/>
              </a:lnSpc>
              <a:spcBef>
                <a:spcPts val="0"/>
              </a:spcBef>
              <a:spcAft>
                <a:spcPts val="0"/>
              </a:spcAft>
              <a:buNone/>
            </a:pPr>
            <a:r>
              <a:rPr b="1" lang="it">
                <a:latin typeface="Open Sans"/>
                <a:ea typeface="Open Sans"/>
                <a:cs typeface="Open Sans"/>
                <a:sym typeface="Open Sans"/>
              </a:rPr>
              <a:t>The rules : </a:t>
            </a:r>
            <a:r>
              <a:rPr lang="it">
                <a:latin typeface="Open Sans"/>
                <a:ea typeface="Open Sans"/>
                <a:cs typeface="Open Sans"/>
                <a:sym typeface="Open Sans"/>
              </a:rPr>
              <a:t>In pairs, each person secretly writes on a post-it the name of something that can be consumed (eg, food, clothing, object, etc.) and then sticks it to their classmate’s forehead. The goal of the game is to find what you are by asking questions that can only be answered by “yes” or “no”. </a:t>
            </a:r>
            <a:endParaRPr>
              <a:latin typeface="Open Sans"/>
              <a:ea typeface="Open Sans"/>
              <a:cs typeface="Open Sans"/>
              <a:sym typeface="Open Sans"/>
            </a:endParaRPr>
          </a:p>
          <a:p>
            <a:pPr indent="0" lvl="0" marL="0" rtl="0" algn="just">
              <a:lnSpc>
                <a:spcPct val="163636"/>
              </a:lnSpc>
              <a:spcBef>
                <a:spcPts val="0"/>
              </a:spcBef>
              <a:spcAft>
                <a:spcPts val="0"/>
              </a:spcAft>
              <a:buNone/>
            </a:pPr>
            <a:r>
              <a:rPr lang="it">
                <a:latin typeface="Open Sans"/>
                <a:ea typeface="Open Sans"/>
                <a:cs typeface="Open Sans"/>
                <a:sym typeface="Open Sans"/>
              </a:rPr>
              <a:t>Ex: A</a:t>
            </a:r>
            <a:r>
              <a:rPr i="1" lang="it">
                <a:latin typeface="Open Sans"/>
                <a:ea typeface="Open Sans"/>
                <a:cs typeface="Open Sans"/>
                <a:sym typeface="Open Sans"/>
              </a:rPr>
              <a:t>m I edible? Am I green? Can you find me in a kitchen?</a:t>
            </a:r>
            <a:endParaRPr i="1">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