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28D271-3DA7-4D41-A57A-D97EC78ABA5D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37E056-8E42-4CB6-A39E-D17926E6E311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WHEN IN ROME DO AS THE ROMANS</a:t>
            </a:r>
            <a:endParaRPr lang="en-GB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CONTEXTUALISING GRAMMAR</a:t>
            </a:r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5661248"/>
            <a:ext cx="525658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ELENA GUINALDO BLANCO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LADISLAS LATOCH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LUCÍA FERNÁNDEZ ZAPICO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32" name="Picture 8" descr="Resultado de imagen de secl university of k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8" b="18253"/>
          <a:stretch/>
        </p:blipFill>
        <p:spPr bwMode="auto">
          <a:xfrm>
            <a:off x="539552" y="260648"/>
            <a:ext cx="8064896" cy="2529735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Resultado de imagen de secl university of k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Resultado de imagen de secl university of k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4" descr="Resultado de imagen de secl university of k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6" descr="Resultado de imagen de secl university of ke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Resultado de imagen de secl university of ke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6" name="Picture 2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60452"/>
            <a:ext cx="2987824" cy="902572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THE IMPORTANCE OF </a:t>
            </a:r>
            <a:br>
              <a:rPr lang="es-ES" sz="3200" dirty="0" smtClean="0"/>
            </a:br>
            <a:r>
              <a:rPr lang="es-ES" sz="3200" dirty="0" smtClean="0"/>
              <a:t>EXPLAINING </a:t>
            </a:r>
            <a:r>
              <a:rPr lang="es-ES" sz="3200" dirty="0" err="1" smtClean="0"/>
              <a:t>RITUals</a:t>
            </a:r>
            <a:endParaRPr lang="en-GB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GB" b="1" dirty="0"/>
              <a:t>WHEN GIVING THE PRESENT</a:t>
            </a:r>
          </a:p>
          <a:p>
            <a:pPr fontAlgn="base"/>
            <a:r>
              <a:rPr lang="en-GB" i="1" dirty="0"/>
              <a:t>I have brought this for you. Happy birthday</a:t>
            </a:r>
            <a:r>
              <a:rPr lang="en-GB" i="1" dirty="0" smtClean="0"/>
              <a:t>!</a:t>
            </a:r>
          </a:p>
          <a:p>
            <a:pPr fontAlgn="base"/>
            <a:endParaRPr lang="en-GB" i="1" dirty="0"/>
          </a:p>
          <a:p>
            <a:pPr marL="114300" indent="0">
              <a:buNone/>
            </a:pPr>
            <a:r>
              <a:rPr lang="en-GB" b="1" dirty="0"/>
              <a:t>WHEN RECEIVING IT</a:t>
            </a:r>
          </a:p>
          <a:p>
            <a:pPr fontAlgn="base"/>
            <a:r>
              <a:rPr lang="en-GB" i="1" dirty="0">
                <a:solidFill>
                  <a:srgbClr val="002060"/>
                </a:solidFill>
              </a:rPr>
              <a:t>Oh my god! Thank you! You didn’t have to do it</a:t>
            </a:r>
            <a:r>
              <a:rPr lang="en-GB" i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en-GB" i="1" dirty="0"/>
          </a:p>
          <a:p>
            <a:pPr marL="114300" indent="0">
              <a:buNone/>
            </a:pPr>
            <a:r>
              <a:rPr lang="en-GB" b="1" dirty="0"/>
              <a:t>WHEN STARTING TO UNWRAP IT</a:t>
            </a:r>
          </a:p>
          <a:p>
            <a:pPr fontAlgn="base"/>
            <a:r>
              <a:rPr lang="en-GB" i="1" dirty="0">
                <a:solidFill>
                  <a:srgbClr val="002060"/>
                </a:solidFill>
              </a:rPr>
              <a:t>What is it? What is it? Really, it wasn’t necessary</a:t>
            </a:r>
            <a:r>
              <a:rPr lang="en-GB" i="1" dirty="0" smtClean="0">
                <a:solidFill>
                  <a:srgbClr val="002060"/>
                </a:solidFill>
              </a:rPr>
              <a:t>!</a:t>
            </a:r>
          </a:p>
          <a:p>
            <a:pPr fontAlgn="base"/>
            <a:endParaRPr lang="en-GB" i="1" dirty="0"/>
          </a:p>
          <a:p>
            <a:pPr marL="114300" indent="0">
              <a:buNone/>
            </a:pPr>
            <a:r>
              <a:rPr lang="en-GB" b="1" dirty="0"/>
              <a:t>WHEN UNWRAPPING</a:t>
            </a:r>
          </a:p>
          <a:p>
            <a:pPr fontAlgn="base"/>
            <a:r>
              <a:rPr lang="en-GB" dirty="0"/>
              <a:t>(Never say what the present is)</a:t>
            </a:r>
          </a:p>
          <a:p>
            <a:pPr fontAlgn="base"/>
            <a:r>
              <a:rPr lang="en-GB" dirty="0">
                <a:solidFill>
                  <a:srgbClr val="002060"/>
                </a:solidFill>
              </a:rPr>
              <a:t>Keep speculating about the content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en-GB" dirty="0"/>
          </a:p>
          <a:p>
            <a:pPr marL="114300" indent="0">
              <a:buNone/>
            </a:pPr>
            <a:r>
              <a:rPr lang="en-GB" b="1" dirty="0"/>
              <a:t>WHEN DISCOVERING THE CONTENT OF THE PRESENT</a:t>
            </a:r>
          </a:p>
          <a:p>
            <a:pPr fontAlgn="base"/>
            <a:r>
              <a:rPr lang="en-GB" dirty="0">
                <a:solidFill>
                  <a:srgbClr val="002060"/>
                </a:solidFill>
              </a:rPr>
              <a:t>Say you like it and give thanks again</a:t>
            </a:r>
          </a:p>
          <a:p>
            <a:pPr fontAlgn="base"/>
            <a:r>
              <a:rPr lang="en-GB" dirty="0"/>
              <a:t>Play it down (</a:t>
            </a:r>
            <a:r>
              <a:rPr lang="en-GB" i="1" dirty="0"/>
              <a:t>Really? If you don’t like it you can return it</a:t>
            </a:r>
            <a:r>
              <a:rPr lang="en-GB" dirty="0"/>
              <a:t>)</a:t>
            </a:r>
          </a:p>
          <a:p>
            <a:pPr fontAlgn="base"/>
            <a:r>
              <a:rPr lang="en-GB" dirty="0">
                <a:solidFill>
                  <a:srgbClr val="002060"/>
                </a:solidFill>
              </a:rPr>
              <a:t>Insist on the greeting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3074" name="Picture 2" descr="Presente, Regalo, Cinta, Arco, Amarillo, Oro, P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31355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err="1" smtClean="0"/>
              <a:t>How</a:t>
            </a:r>
            <a:r>
              <a:rPr lang="es-ES" sz="3200" dirty="0" smtClean="0"/>
              <a:t> can </a:t>
            </a:r>
            <a:r>
              <a:rPr lang="es-ES" sz="3200" dirty="0" err="1" smtClean="0"/>
              <a:t>we</a:t>
            </a:r>
            <a:r>
              <a:rPr lang="es-ES" sz="3200" dirty="0" smtClean="0"/>
              <a:t> </a:t>
            </a:r>
            <a:r>
              <a:rPr lang="es-ES" sz="3200" dirty="0" err="1" smtClean="0"/>
              <a:t>implement</a:t>
            </a:r>
            <a:r>
              <a:rPr lang="es-ES" sz="3200" dirty="0" smtClean="0"/>
              <a:t> </a:t>
            </a:r>
            <a:r>
              <a:rPr lang="es-ES" sz="3200" dirty="0" err="1" smtClean="0"/>
              <a:t>this</a:t>
            </a:r>
            <a:r>
              <a:rPr lang="es-ES" sz="3200" dirty="0" smtClean="0"/>
              <a:t> </a:t>
            </a:r>
            <a:r>
              <a:rPr lang="es-ES" sz="3200" dirty="0" err="1" smtClean="0"/>
              <a:t>information</a:t>
            </a:r>
            <a:r>
              <a:rPr lang="es-ES" sz="3200" dirty="0" smtClean="0"/>
              <a:t> in </a:t>
            </a:r>
            <a:r>
              <a:rPr lang="es-ES" sz="3200" dirty="0" err="1" smtClean="0"/>
              <a:t>our</a:t>
            </a:r>
            <a:r>
              <a:rPr lang="es-ES" sz="3200" dirty="0" smtClean="0"/>
              <a:t> </a:t>
            </a:r>
            <a:r>
              <a:rPr lang="es-ES" sz="3200" dirty="0" err="1" smtClean="0"/>
              <a:t>lesson</a:t>
            </a:r>
            <a:r>
              <a:rPr lang="es-ES" sz="3200" dirty="0" smtClean="0"/>
              <a:t>?</a:t>
            </a:r>
            <a:endParaRPr lang="en-GB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b="1" dirty="0" smtClean="0">
                <a:solidFill>
                  <a:srgbClr val="002060"/>
                </a:solidFill>
              </a:rPr>
              <a:t>CONTEXTUALISING GRAMMAR </a:t>
            </a:r>
            <a:r>
              <a:rPr lang="en-GB" b="1" dirty="0" smtClean="0">
                <a:solidFill>
                  <a:srgbClr val="002060"/>
                </a:solidFill>
                <a:sym typeface="Wingdings" pitchFamily="2" charset="2"/>
              </a:rPr>
              <a:t> ROLE PLAYS</a:t>
            </a: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 marL="114300" indent="0" algn="ctr">
              <a:buNone/>
            </a:pPr>
            <a:r>
              <a:rPr lang="es-ES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COMPLIMENT RITUAL</a:t>
            </a:r>
          </a:p>
          <a:p>
            <a:pPr marL="114300" indent="0">
              <a:buNone/>
            </a:pPr>
            <a:endParaRPr lang="es-ES" dirty="0" smtClean="0">
              <a:solidFill>
                <a:srgbClr val="002060"/>
              </a:solidFill>
            </a:endParaRPr>
          </a:p>
          <a:p>
            <a:pPr fontAlgn="base"/>
            <a:r>
              <a:rPr lang="es-ES" dirty="0">
                <a:solidFill>
                  <a:srgbClr val="002060"/>
                </a:solidFill>
              </a:rPr>
              <a:t>P1. </a:t>
            </a:r>
            <a:r>
              <a:rPr lang="es-ES" i="1" dirty="0">
                <a:solidFill>
                  <a:srgbClr val="002060"/>
                </a:solidFill>
              </a:rPr>
              <a:t>¡Qué bien te sientan estos pantalones!</a:t>
            </a:r>
            <a:r>
              <a:rPr lang="es-ES" dirty="0">
                <a:solidFill>
                  <a:srgbClr val="002060"/>
                </a:solidFill>
              </a:rPr>
              <a:t> </a:t>
            </a:r>
          </a:p>
          <a:p>
            <a:pPr fontAlgn="base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P2. </a:t>
            </a:r>
            <a:r>
              <a:rPr lang="es-ES" i="1" dirty="0">
                <a:solidFill>
                  <a:schemeClr val="accent3">
                    <a:lumMod val="75000"/>
                  </a:schemeClr>
                </a:solidFill>
              </a:rPr>
              <a:t>¿Sí? ¿Te gustan? Pues son baratísimos, la verdad.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  <a:p>
            <a:pPr fontAlgn="base"/>
            <a:r>
              <a:rPr lang="es-ES" dirty="0">
                <a:solidFill>
                  <a:srgbClr val="002060"/>
                </a:solidFill>
              </a:rPr>
              <a:t>P1. </a:t>
            </a:r>
            <a:r>
              <a:rPr lang="es-ES" i="1" dirty="0">
                <a:solidFill>
                  <a:srgbClr val="002060"/>
                </a:solidFill>
              </a:rPr>
              <a:t>Me encantan. De verdad</a:t>
            </a:r>
            <a:r>
              <a:rPr lang="es-ES" i="1" dirty="0" smtClean="0">
                <a:solidFill>
                  <a:srgbClr val="002060"/>
                </a:solidFill>
              </a:rPr>
              <a:t>.</a:t>
            </a:r>
            <a:endParaRPr lang="es-ES" dirty="0">
              <a:solidFill>
                <a:srgbClr val="002060"/>
              </a:solidFill>
            </a:endParaRPr>
          </a:p>
          <a:p>
            <a:pPr fontAlgn="base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P2. </a:t>
            </a:r>
            <a:r>
              <a:rPr lang="es-ES" i="1" dirty="0">
                <a:solidFill>
                  <a:schemeClr val="accent3">
                    <a:lumMod val="75000"/>
                  </a:schemeClr>
                </a:solidFill>
              </a:rPr>
              <a:t>Ah, pues gracias. Ya sabes, </a:t>
            </a:r>
          </a:p>
          <a:p>
            <a:pPr marL="114300" indent="0" fontAlgn="base">
              <a:buNone/>
            </a:pPr>
            <a:r>
              <a:rPr lang="es-ES" i="1" dirty="0" smtClean="0">
                <a:solidFill>
                  <a:schemeClr val="accent3">
                    <a:lumMod val="75000"/>
                  </a:schemeClr>
                </a:solidFill>
              </a:rPr>
              <a:t>   cuando </a:t>
            </a:r>
            <a:r>
              <a:rPr lang="es-ES" i="1" dirty="0">
                <a:solidFill>
                  <a:schemeClr val="accent3">
                    <a:lumMod val="75000"/>
                  </a:schemeClr>
                </a:solidFill>
              </a:rPr>
              <a:t>quieras.</a:t>
            </a:r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5122" name="Picture 2" descr="î¤ Silueta, Universidad, Estudiantes, ConversaciÃ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382742"/>
            <a:ext cx="1693587" cy="22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COMPLIMENT RITUAL</a:t>
            </a:r>
            <a:endParaRPr lang="en-GB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/>
          </a:bodyPr>
          <a:lstStyle/>
          <a:p>
            <a:pPr fontAlgn="base"/>
            <a:r>
              <a:rPr lang="en-GB" i="1" dirty="0">
                <a:solidFill>
                  <a:srgbClr val="002060"/>
                </a:solidFill>
              </a:rPr>
              <a:t>Me </a:t>
            </a:r>
            <a:r>
              <a:rPr lang="en-GB" i="1" dirty="0" err="1">
                <a:solidFill>
                  <a:srgbClr val="002060"/>
                </a:solidFill>
              </a:rPr>
              <a:t>encantan</a:t>
            </a:r>
            <a:r>
              <a:rPr lang="en-GB" i="1" dirty="0">
                <a:solidFill>
                  <a:srgbClr val="002060"/>
                </a:solidFill>
              </a:rPr>
              <a:t> - I really love them.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i="1" dirty="0" smtClean="0">
                <a:solidFill>
                  <a:srgbClr val="002060"/>
                </a:solidFill>
              </a:rPr>
              <a:t>En </a:t>
            </a:r>
            <a:r>
              <a:rPr lang="en-GB" i="1" dirty="0" err="1" smtClean="0">
                <a:solidFill>
                  <a:srgbClr val="002060"/>
                </a:solidFill>
              </a:rPr>
              <a:t>serio</a:t>
            </a:r>
            <a:r>
              <a:rPr lang="en-GB" i="1" dirty="0">
                <a:solidFill>
                  <a:srgbClr val="002060"/>
                </a:solidFill>
              </a:rPr>
              <a:t>, son </a:t>
            </a:r>
            <a:r>
              <a:rPr lang="en-GB" i="1" dirty="0" err="1">
                <a:solidFill>
                  <a:srgbClr val="002060"/>
                </a:solidFill>
              </a:rPr>
              <a:t>preciosos</a:t>
            </a:r>
            <a:r>
              <a:rPr lang="en-GB" i="1" dirty="0">
                <a:solidFill>
                  <a:srgbClr val="002060"/>
                </a:solidFill>
              </a:rPr>
              <a:t> </a:t>
            </a:r>
            <a:r>
              <a:rPr lang="en-GB" i="1" dirty="0" smtClean="0">
                <a:solidFill>
                  <a:srgbClr val="002060"/>
                </a:solidFill>
              </a:rPr>
              <a:t>– They are really </a:t>
            </a:r>
            <a:r>
              <a:rPr lang="en-GB" i="1" dirty="0">
                <a:solidFill>
                  <a:srgbClr val="002060"/>
                </a:solidFill>
              </a:rPr>
              <a:t>beautiful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i="1" dirty="0" err="1">
                <a:solidFill>
                  <a:srgbClr val="002060"/>
                </a:solidFill>
              </a:rPr>
              <a:t>Serán</a:t>
            </a:r>
            <a:r>
              <a:rPr lang="en-GB" i="1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viejos</a:t>
            </a:r>
            <a:r>
              <a:rPr lang="en-GB" i="1" dirty="0">
                <a:solidFill>
                  <a:srgbClr val="002060"/>
                </a:solidFill>
              </a:rPr>
              <a:t>, </a:t>
            </a:r>
            <a:r>
              <a:rPr lang="en-GB" i="1" dirty="0" err="1">
                <a:solidFill>
                  <a:srgbClr val="002060"/>
                </a:solidFill>
              </a:rPr>
              <a:t>pero</a:t>
            </a:r>
            <a:r>
              <a:rPr lang="en-GB" i="1" dirty="0">
                <a:solidFill>
                  <a:srgbClr val="002060"/>
                </a:solidFill>
              </a:rPr>
              <a:t> son bonitos - Maybe they are old, but they are beautiful.</a:t>
            </a: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n-GB" dirty="0" smtClean="0"/>
          </a:p>
          <a:p>
            <a:endParaRPr lang="en-GB" i="1" dirty="0" smtClean="0"/>
          </a:p>
          <a:p>
            <a:r>
              <a:rPr lang="en-GB" i="1" dirty="0" err="1" smtClean="0">
                <a:solidFill>
                  <a:schemeClr val="accent3">
                    <a:lumMod val="75000"/>
                  </a:schemeClr>
                </a:solidFill>
              </a:rPr>
              <a:t>Cuando</a:t>
            </a:r>
            <a:r>
              <a:rPr lang="en-GB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</a:rPr>
              <a:t>quieras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</a:rPr>
              <a:t>te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 los presto. ¡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</a:rPr>
              <a:t>Seguro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</a:rPr>
              <a:t>que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</a:rPr>
              <a:t>te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i="1" dirty="0" err="1">
                <a:solidFill>
                  <a:schemeClr val="accent3">
                    <a:lumMod val="75000"/>
                  </a:schemeClr>
                </a:solidFill>
              </a:rPr>
              <a:t>quedan</a:t>
            </a:r>
            <a:r>
              <a:rPr lang="en-GB" i="1" dirty="0">
                <a:solidFill>
                  <a:schemeClr val="accent3">
                    <a:lumMod val="75000"/>
                  </a:schemeClr>
                </a:solidFill>
              </a:rPr>
              <a:t> genial! – You can borrow them whenever you want. I’m sure they perfectly suit you.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4 Conector curvado"/>
          <p:cNvCxnSpPr/>
          <p:nvPr/>
        </p:nvCxnSpPr>
        <p:spPr>
          <a:xfrm>
            <a:off x="971600" y="4005064"/>
            <a:ext cx="7128792" cy="127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/>
              <a:t>WHEN IN ROME…</a:t>
            </a:r>
            <a:endParaRPr lang="en-GB" sz="3200" dirty="0"/>
          </a:p>
        </p:txBody>
      </p:sp>
      <p:pic>
        <p:nvPicPr>
          <p:cNvPr id="6146" name="Picture 2" descr="Hola, Idiomas, Nube De Palabras, Extranje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11" y="3429000"/>
            <a:ext cx="45720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15008" y="2044879"/>
            <a:ext cx="874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2060"/>
                </a:solidFill>
              </a:rPr>
              <a:t>CHAOS OF AN OUTER CULTURE </a:t>
            </a:r>
            <a:r>
              <a:rPr lang="es-ES" sz="20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s-ES" sz="2000" b="1" dirty="0" smtClean="0">
                <a:solidFill>
                  <a:srgbClr val="002060"/>
                </a:solidFill>
                <a:sym typeface="Wingdings" pitchFamily="2" charset="2"/>
              </a:rPr>
              <a:t>SELECTIVE PERCEPTION OF REALITY</a:t>
            </a:r>
            <a:endParaRPr lang="en-GB" sz="2000" b="1" dirty="0">
              <a:solidFill>
                <a:srgbClr val="002060"/>
              </a:solidFill>
            </a:endParaRPr>
          </a:p>
        </p:txBody>
      </p:sp>
      <p:pic>
        <p:nvPicPr>
          <p:cNvPr id="6148" name="Picture 4" descr="Gladiadores, Roma, Romano, AntigÃ¼edad, Are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773" y="2708920"/>
            <a:ext cx="4008428" cy="40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err="1" smtClean="0"/>
              <a:t>bibliography</a:t>
            </a:r>
            <a:endParaRPr lang="en-GB" sz="32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53296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ABASTADO C. (1982) “Culture et </a:t>
            </a:r>
            <a:r>
              <a:rPr lang="en-GB" dirty="0" err="1">
                <a:solidFill>
                  <a:srgbClr val="002060"/>
                </a:solidFill>
              </a:rPr>
              <a:t>médias</a:t>
            </a:r>
            <a:r>
              <a:rPr lang="en-GB" dirty="0">
                <a:solidFill>
                  <a:srgbClr val="002060"/>
                </a:solidFill>
              </a:rPr>
              <a:t>” in </a:t>
            </a:r>
            <a:r>
              <a:rPr lang="en-GB" i="1" dirty="0">
                <a:solidFill>
                  <a:srgbClr val="002060"/>
                </a:solidFill>
              </a:rPr>
              <a:t>Le </a:t>
            </a:r>
            <a:r>
              <a:rPr lang="en-GB" i="1" dirty="0" err="1">
                <a:solidFill>
                  <a:srgbClr val="002060"/>
                </a:solidFill>
              </a:rPr>
              <a:t>Français</a:t>
            </a:r>
            <a:r>
              <a:rPr lang="en-GB" i="1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dans</a:t>
            </a:r>
            <a:r>
              <a:rPr lang="en-GB" i="1" dirty="0">
                <a:solidFill>
                  <a:srgbClr val="002060"/>
                </a:solidFill>
              </a:rPr>
              <a:t> le monde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n°173</a:t>
            </a:r>
          </a:p>
          <a:p>
            <a:pPr indent="-457200">
              <a:buFont typeface="Arial" pitchFamily="34" charset="0"/>
              <a:buChar char="•"/>
            </a:pPr>
            <a:endParaRPr lang="en-GB" b="0" dirty="0" smtClean="0">
              <a:solidFill>
                <a:srgbClr val="002060"/>
              </a:solidFill>
              <a:effectLst/>
            </a:endParaRPr>
          </a:p>
          <a:p>
            <a:pPr indent="-457200"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CANALE M. and M. SWAIN (1980) “Theoretical Bases of Communicative Approaches to Second Language Teaching and Testing” </a:t>
            </a:r>
            <a:r>
              <a:rPr lang="en-GB" i="1" dirty="0">
                <a:solidFill>
                  <a:srgbClr val="002060"/>
                </a:solidFill>
              </a:rPr>
              <a:t>Applied Linguistics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n°1</a:t>
            </a:r>
          </a:p>
          <a:p>
            <a:pPr indent="-457200">
              <a:buFont typeface="Arial" pitchFamily="34" charset="0"/>
              <a:buChar char="•"/>
            </a:pPr>
            <a:endParaRPr lang="en-GB" b="0" dirty="0" smtClean="0">
              <a:solidFill>
                <a:srgbClr val="002060"/>
              </a:solidFill>
              <a:effectLst/>
            </a:endParaRPr>
          </a:p>
          <a:p>
            <a:pPr indent="-457200"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HYMES DH (1972) “On communicative competence” in PRIDE J.B. and HOLMES J. (</a:t>
            </a:r>
            <a:r>
              <a:rPr lang="en-GB" dirty="0" err="1">
                <a:solidFill>
                  <a:srgbClr val="002060"/>
                </a:solidFill>
              </a:rPr>
              <a:t>eds</a:t>
            </a:r>
            <a:r>
              <a:rPr lang="en-GB" dirty="0">
                <a:solidFill>
                  <a:srgbClr val="002060"/>
                </a:solidFill>
              </a:rPr>
              <a:t>) (1972) </a:t>
            </a:r>
            <a:r>
              <a:rPr lang="en-GB" i="1" dirty="0">
                <a:solidFill>
                  <a:srgbClr val="002060"/>
                </a:solidFill>
              </a:rPr>
              <a:t>Sociolinguistics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en-GB" dirty="0" smtClean="0">
              <a:solidFill>
                <a:srgbClr val="002060"/>
              </a:solidFill>
            </a:endParaRPr>
          </a:p>
          <a:p>
            <a:pPr indent="-457200">
              <a:buFont typeface="Arial" pitchFamily="34" charset="0"/>
              <a:buChar char="•"/>
            </a:pPr>
            <a:endParaRPr lang="en-GB" b="0" dirty="0" smtClean="0">
              <a:solidFill>
                <a:srgbClr val="002060"/>
              </a:solidFill>
              <a:effectLst/>
            </a:endParaRPr>
          </a:p>
          <a:p>
            <a:pPr indent="-457200"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MIQUEL L. and N. SANS (1992) “El </a:t>
            </a:r>
            <a:r>
              <a:rPr lang="en-GB" dirty="0" err="1">
                <a:solidFill>
                  <a:srgbClr val="002060"/>
                </a:solidFill>
              </a:rPr>
              <a:t>componente</a:t>
            </a:r>
            <a:r>
              <a:rPr lang="en-GB" dirty="0">
                <a:solidFill>
                  <a:srgbClr val="002060"/>
                </a:solidFill>
              </a:rPr>
              <a:t> cultural: un </a:t>
            </a:r>
            <a:r>
              <a:rPr lang="en-GB" dirty="0" err="1">
                <a:solidFill>
                  <a:srgbClr val="002060"/>
                </a:solidFill>
              </a:rPr>
              <a:t>ingrediente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más</a:t>
            </a:r>
            <a:r>
              <a:rPr lang="en-GB" dirty="0">
                <a:solidFill>
                  <a:srgbClr val="002060"/>
                </a:solidFill>
              </a:rPr>
              <a:t> en </a:t>
            </a:r>
            <a:r>
              <a:rPr lang="en-GB" dirty="0" err="1">
                <a:solidFill>
                  <a:srgbClr val="002060"/>
                </a:solidFill>
              </a:rPr>
              <a:t>las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clases</a:t>
            </a:r>
            <a:r>
              <a:rPr lang="en-GB" dirty="0">
                <a:solidFill>
                  <a:srgbClr val="002060"/>
                </a:solidFill>
              </a:rPr>
              <a:t> de </a:t>
            </a:r>
            <a:r>
              <a:rPr lang="en-GB" dirty="0" err="1">
                <a:solidFill>
                  <a:srgbClr val="002060"/>
                </a:solidFill>
              </a:rPr>
              <a:t>lengua</a:t>
            </a:r>
            <a:r>
              <a:rPr lang="en-GB" dirty="0">
                <a:solidFill>
                  <a:srgbClr val="002060"/>
                </a:solidFill>
              </a:rPr>
              <a:t>” in </a:t>
            </a:r>
            <a:r>
              <a:rPr lang="en-GB" i="1" dirty="0">
                <a:solidFill>
                  <a:srgbClr val="002060"/>
                </a:solidFill>
              </a:rPr>
              <a:t>Cable</a:t>
            </a:r>
            <a:r>
              <a:rPr lang="en-GB" dirty="0">
                <a:solidFill>
                  <a:srgbClr val="002060"/>
                </a:solidFill>
              </a:rPr>
              <a:t> n°9</a:t>
            </a:r>
          </a:p>
        </p:txBody>
      </p:sp>
    </p:spTree>
    <p:extLst>
      <p:ext uri="{BB962C8B-B14F-4D97-AF65-F5344CB8AC3E}">
        <p14:creationId xmlns:p14="http://schemas.microsoft.com/office/powerpoint/2010/main" val="28349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FRENCH GRAMMAR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73563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GB" sz="2600" i="1" dirty="0" smtClean="0">
                <a:solidFill>
                  <a:srgbClr val="002060"/>
                </a:solidFill>
              </a:rPr>
              <a:t>“</a:t>
            </a:r>
            <a:r>
              <a:rPr lang="en-GB" sz="2600" i="1" dirty="0">
                <a:solidFill>
                  <a:srgbClr val="002060"/>
                </a:solidFill>
              </a:rPr>
              <a:t>Cher Monsieur,</a:t>
            </a:r>
          </a:p>
          <a:p>
            <a:pPr marL="114300" indent="0">
              <a:buNone/>
            </a:pPr>
            <a:r>
              <a:rPr lang="en-GB" sz="2600" i="1" dirty="0">
                <a:solidFill>
                  <a:srgbClr val="002060"/>
                </a:solidFill>
              </a:rPr>
              <a:t>Je </a:t>
            </a:r>
            <a:r>
              <a:rPr lang="en-GB" sz="2600" i="1" dirty="0" err="1">
                <a:solidFill>
                  <a:srgbClr val="002060"/>
                </a:solidFill>
              </a:rPr>
              <a:t>vous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prie</a:t>
            </a:r>
            <a:r>
              <a:rPr lang="en-GB" sz="2600" i="1" dirty="0">
                <a:solidFill>
                  <a:srgbClr val="002060"/>
                </a:solidFill>
              </a:rPr>
              <a:t> de </a:t>
            </a:r>
            <a:r>
              <a:rPr lang="en-GB" sz="2600" i="1" dirty="0" err="1">
                <a:solidFill>
                  <a:srgbClr val="002060"/>
                </a:solidFill>
              </a:rPr>
              <a:t>m’excuser</a:t>
            </a:r>
            <a:r>
              <a:rPr lang="en-GB" sz="2600" i="1" dirty="0">
                <a:solidFill>
                  <a:srgbClr val="002060"/>
                </a:solidFill>
              </a:rPr>
              <a:t> pour </a:t>
            </a:r>
            <a:r>
              <a:rPr lang="en-GB" sz="2600" i="1" dirty="0" err="1">
                <a:solidFill>
                  <a:srgbClr val="002060"/>
                </a:solidFill>
              </a:rPr>
              <a:t>mon</a:t>
            </a:r>
            <a:r>
              <a:rPr lang="en-GB" sz="2600" i="1" dirty="0">
                <a:solidFill>
                  <a:srgbClr val="002060"/>
                </a:solidFill>
              </a:rPr>
              <a:t> absence au </a:t>
            </a:r>
            <a:r>
              <a:rPr lang="en-GB" sz="2600" i="1" dirty="0" err="1">
                <a:solidFill>
                  <a:srgbClr val="002060"/>
                </a:solidFill>
              </a:rPr>
              <a:t>cours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d’aujourd’hui</a:t>
            </a:r>
            <a:r>
              <a:rPr lang="en-GB" sz="2600" i="1" dirty="0">
                <a:solidFill>
                  <a:srgbClr val="002060"/>
                </a:solidFill>
              </a:rPr>
              <a:t>. Je ne </a:t>
            </a:r>
            <a:r>
              <a:rPr lang="en-GB" sz="2600" i="1" dirty="0" err="1">
                <a:solidFill>
                  <a:srgbClr val="002060"/>
                </a:solidFill>
              </a:rPr>
              <a:t>peux</a:t>
            </a:r>
            <a:r>
              <a:rPr lang="en-GB" sz="2600" i="1" dirty="0">
                <a:solidFill>
                  <a:srgbClr val="002060"/>
                </a:solidFill>
              </a:rPr>
              <a:t> pas </a:t>
            </a:r>
            <a:r>
              <a:rPr lang="en-GB" sz="2600" i="1" dirty="0" err="1">
                <a:solidFill>
                  <a:srgbClr val="002060"/>
                </a:solidFill>
              </a:rPr>
              <a:t>venir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parce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que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hier</a:t>
            </a:r>
            <a:r>
              <a:rPr lang="en-GB" sz="2600" i="1" dirty="0">
                <a:solidFill>
                  <a:srgbClr val="002060"/>
                </a:solidFill>
              </a:rPr>
              <a:t> je </a:t>
            </a:r>
            <a:r>
              <a:rPr lang="en-GB" sz="2600" i="1" dirty="0" err="1">
                <a:solidFill>
                  <a:srgbClr val="002060"/>
                </a:solidFill>
              </a:rPr>
              <a:t>suis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allée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voir</a:t>
            </a:r>
            <a:r>
              <a:rPr lang="en-GB" sz="2600" i="1" dirty="0">
                <a:solidFill>
                  <a:srgbClr val="002060"/>
                </a:solidFill>
              </a:rPr>
              <a:t> la </a:t>
            </a:r>
            <a:r>
              <a:rPr lang="en-GB" sz="2600" i="1" dirty="0" err="1">
                <a:solidFill>
                  <a:srgbClr val="002060"/>
                </a:solidFill>
              </a:rPr>
              <a:t>Reine</a:t>
            </a:r>
            <a:r>
              <a:rPr lang="en-GB" sz="2600" i="1" dirty="0">
                <a:solidFill>
                  <a:srgbClr val="002060"/>
                </a:solidFill>
              </a:rPr>
              <a:t> et nous </a:t>
            </a:r>
            <a:r>
              <a:rPr lang="en-GB" sz="2600" i="1" dirty="0" err="1">
                <a:solidFill>
                  <a:srgbClr val="002060"/>
                </a:solidFill>
              </a:rPr>
              <a:t>avons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fumé</a:t>
            </a:r>
            <a:r>
              <a:rPr lang="en-GB" sz="2600" i="1" dirty="0">
                <a:solidFill>
                  <a:srgbClr val="002060"/>
                </a:solidFill>
              </a:rPr>
              <a:t>, </a:t>
            </a:r>
            <a:r>
              <a:rPr lang="en-GB" sz="2600" i="1" dirty="0" err="1">
                <a:solidFill>
                  <a:srgbClr val="002060"/>
                </a:solidFill>
              </a:rPr>
              <a:t>alors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maintenant</a:t>
            </a:r>
            <a:r>
              <a:rPr lang="en-GB" sz="2600" i="1" dirty="0">
                <a:solidFill>
                  <a:srgbClr val="002060"/>
                </a:solidFill>
              </a:rPr>
              <a:t> </a:t>
            </a:r>
            <a:r>
              <a:rPr lang="en-GB" sz="2600" i="1" dirty="0" err="1">
                <a:solidFill>
                  <a:srgbClr val="002060"/>
                </a:solidFill>
              </a:rPr>
              <a:t>j’ai</a:t>
            </a:r>
            <a:r>
              <a:rPr lang="en-GB" sz="2600" i="1" dirty="0">
                <a:solidFill>
                  <a:srgbClr val="002060"/>
                </a:solidFill>
              </a:rPr>
              <a:t> mal à la tête.</a:t>
            </a:r>
          </a:p>
          <a:p>
            <a:pPr marL="114300" indent="0">
              <a:buNone/>
            </a:pPr>
            <a:r>
              <a:rPr lang="en-GB" sz="2600" i="1" dirty="0">
                <a:solidFill>
                  <a:srgbClr val="002060"/>
                </a:solidFill>
              </a:rPr>
              <a:t>Bien à </a:t>
            </a:r>
            <a:r>
              <a:rPr lang="en-GB" sz="2600" i="1" dirty="0" err="1">
                <a:solidFill>
                  <a:srgbClr val="002060"/>
                </a:solidFill>
              </a:rPr>
              <a:t>vous</a:t>
            </a:r>
            <a:r>
              <a:rPr lang="en-GB" sz="2600" i="1" dirty="0">
                <a:solidFill>
                  <a:srgbClr val="002060"/>
                </a:solidFill>
              </a:rPr>
              <a:t>,</a:t>
            </a:r>
          </a:p>
          <a:p>
            <a:pPr marL="114300" indent="0">
              <a:buNone/>
            </a:pPr>
            <a:r>
              <a:rPr lang="en-GB" sz="2600" i="1" dirty="0" smtClean="0">
                <a:solidFill>
                  <a:srgbClr val="002060"/>
                </a:solidFill>
              </a:rPr>
              <a:t>...”</a:t>
            </a:r>
          </a:p>
          <a:p>
            <a:pPr marL="114300" indent="0">
              <a:buNone/>
            </a:pPr>
            <a:endParaRPr lang="en-GB" sz="2600" dirty="0"/>
          </a:p>
          <a:p>
            <a:endParaRPr lang="en-GB" sz="2600" dirty="0"/>
          </a:p>
          <a:p>
            <a:pPr marL="114300" indent="0">
              <a:buNone/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</a:rPr>
              <a:t>“Dear Sir,</a:t>
            </a:r>
          </a:p>
          <a:p>
            <a:pPr marL="114300" indent="0">
              <a:buNone/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</a:rPr>
              <a:t>I would like to apologise for my absence today. I will not be able to come because yesterday I met the Queen and we smoked together, so now I have a headache.</a:t>
            </a:r>
          </a:p>
          <a:p>
            <a:pPr marL="114300" indent="0">
              <a:buNone/>
            </a:pPr>
            <a:r>
              <a:rPr lang="en-GB" sz="2600" dirty="0">
                <a:solidFill>
                  <a:schemeClr val="accent3">
                    <a:lumMod val="75000"/>
                  </a:schemeClr>
                </a:solidFill>
              </a:rPr>
              <a:t>Sincerely yours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 marL="114300" indent="0">
              <a:buNone/>
            </a:pP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</a:rPr>
              <a:t>...”</a:t>
            </a:r>
            <a:endParaRPr lang="en-GB" sz="2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cs typeface="Times New Roman" panose="02020603050405020304" pitchFamily="18" charset="0"/>
              </a:rPr>
              <a:t/>
            </a:r>
            <a:br>
              <a:rPr lang="en-GB" sz="2400" dirty="0" smtClean="0">
                <a:cs typeface="Times New Roman" panose="02020603050405020304" pitchFamily="18" charset="0"/>
              </a:rPr>
            </a:br>
            <a:r>
              <a:rPr lang="en-GB" sz="2400" dirty="0" smtClean="0">
                <a:cs typeface="Times New Roman" panose="02020603050405020304" pitchFamily="18" charset="0"/>
              </a:rPr>
              <a:t>Write </a:t>
            </a:r>
            <a:r>
              <a:rPr lang="en-GB" sz="2400" dirty="0">
                <a:cs typeface="Times New Roman" panose="02020603050405020304" pitchFamily="18" charset="0"/>
              </a:rPr>
              <a:t>an email to your </a:t>
            </a:r>
            <a:r>
              <a:rPr lang="en-GB" sz="2400" dirty="0" smtClean="0">
                <a:cs typeface="Times New Roman" panose="02020603050405020304" pitchFamily="18" charset="0"/>
              </a:rPr>
              <a:t>teacher </a:t>
            </a:r>
            <a:r>
              <a:rPr lang="en-GB" sz="2400" dirty="0">
                <a:cs typeface="Times New Roman" panose="02020603050405020304" pitchFamily="18" charset="0"/>
              </a:rPr>
              <a:t>to apologise for an </a:t>
            </a:r>
            <a:r>
              <a:rPr lang="en-GB" sz="2400" dirty="0" smtClean="0">
                <a:cs typeface="Times New Roman" panose="02020603050405020304" pitchFamily="18" charset="0"/>
              </a:rPr>
              <a:t>absence - Invent </a:t>
            </a:r>
            <a:r>
              <a:rPr lang="en-GB" sz="2400" dirty="0">
                <a:cs typeface="Times New Roman" panose="02020603050405020304" pitchFamily="18" charset="0"/>
              </a:rPr>
              <a:t>a funny </a:t>
            </a:r>
            <a:r>
              <a:rPr lang="en-GB" sz="2400" dirty="0" smtClean="0">
                <a:cs typeface="Times New Roman" panose="02020603050405020304" pitchFamily="18" charset="0"/>
              </a:rPr>
              <a:t>excuse!</a:t>
            </a:r>
            <a:r>
              <a:rPr lang="en-GB" sz="2400" dirty="0">
                <a:cs typeface="Times New Roman" panose="02020603050405020304" pitchFamily="18" charset="0"/>
              </a:rPr>
              <a:t/>
            </a:r>
            <a:br>
              <a:rPr lang="en-GB" sz="2400" dirty="0">
                <a:cs typeface="Times New Roman" panose="02020603050405020304" pitchFamily="18" charset="0"/>
              </a:rPr>
            </a:br>
            <a:endParaRPr lang="en-GB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n-GB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j’ai mal à : </a:t>
            </a:r>
            <a:r>
              <a:rPr lang="fr-FR" dirty="0" err="1">
                <a:solidFill>
                  <a:srgbClr val="002060"/>
                </a:solidFill>
                <a:cs typeface="Times New Roman" panose="02020603050405020304" pitchFamily="18" charset="0"/>
              </a:rPr>
              <a:t>my</a:t>
            </a: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 … </a:t>
            </a:r>
            <a:r>
              <a:rPr lang="fr-FR" dirty="0" err="1">
                <a:solidFill>
                  <a:srgbClr val="002060"/>
                </a:solidFill>
                <a:cs typeface="Times New Roman" panose="02020603050405020304" pitchFamily="18" charset="0"/>
              </a:rPr>
              <a:t>hurts</a:t>
            </a:r>
            <a:endParaRPr lang="fr-FR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Fumer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: to smoke</a:t>
            </a:r>
          </a:p>
          <a:p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La </a:t>
            </a:r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Reine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: the Queen</a:t>
            </a:r>
          </a:p>
          <a:p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La guerre : War</a:t>
            </a:r>
          </a:p>
          <a:p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Un animal de </a:t>
            </a:r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compagnie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: a pet</a:t>
            </a:r>
          </a:p>
          <a:p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Le </a:t>
            </a:r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Brexit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: </a:t>
            </a:r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Brexit</a:t>
            </a:r>
            <a:endParaRPr lang="en-GB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En retard : late</a:t>
            </a:r>
          </a:p>
          <a:p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Une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manifestation : a demonstration</a:t>
            </a:r>
          </a:p>
          <a:p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une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grève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: a strike</a:t>
            </a:r>
          </a:p>
          <a:p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Une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navette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cs typeface="Times New Roman" panose="02020603050405020304" pitchFamily="18" charset="0"/>
              </a:rPr>
              <a:t>spatiale</a:t>
            </a:r>
            <a:r>
              <a:rPr lang="en-GB" dirty="0">
                <a:solidFill>
                  <a:srgbClr val="002060"/>
                </a:solidFill>
                <a:cs typeface="Times New Roman" panose="02020603050405020304" pitchFamily="18" charset="0"/>
              </a:rPr>
              <a:t> : a spaceship</a:t>
            </a:r>
          </a:p>
          <a:p>
            <a:endParaRPr lang="en-GB" dirty="0"/>
          </a:p>
        </p:txBody>
      </p:sp>
      <p:pic>
        <p:nvPicPr>
          <p:cNvPr id="8194" name="Picture 2" descr="ElectrÃ³nico, Medios De ComunicaciÃ³n Social, Ico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814587" cy="254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81140136"/>
              </p:ext>
            </p:extLst>
          </p:nvPr>
        </p:nvGraphicFramePr>
        <p:xfrm>
          <a:off x="1331640" y="1844824"/>
          <a:ext cx="6616284" cy="46498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540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40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40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407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358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nom</a:t>
                      </a:r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verbe</a:t>
                      </a:r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adjectif</a:t>
                      </a:r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autre</a:t>
                      </a:r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878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Une fête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Un anniversaire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Un restaurant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Une boîte de nuit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Un bal masqué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Un apéritif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Un</a:t>
                      </a:r>
                      <a:r>
                        <a:rPr lang="fr-FR" baseline="0" dirty="0" smtClean="0">
                          <a:latin typeface="+mn-lt"/>
                          <a:cs typeface="Times New Roman" panose="02020603050405020304" pitchFamily="18" charset="0"/>
                        </a:rPr>
                        <a:t> film</a:t>
                      </a:r>
                    </a:p>
                    <a:p>
                      <a:r>
                        <a:rPr lang="fr-FR" baseline="0" dirty="0" smtClean="0">
                          <a:latin typeface="+mn-lt"/>
                          <a:cs typeface="Times New Roman" panose="02020603050405020304" pitchFamily="18" charset="0"/>
                        </a:rPr>
                        <a:t>Une conférence</a:t>
                      </a:r>
                    </a:p>
                    <a:p>
                      <a:r>
                        <a:rPr lang="fr-FR" baseline="0" dirty="0" smtClean="0">
                          <a:latin typeface="+mn-lt"/>
                          <a:cs typeface="Times New Roman" panose="02020603050405020304" pitchFamily="18" charset="0"/>
                        </a:rPr>
                        <a:t>Une partie</a:t>
                      </a:r>
                    </a:p>
                    <a:p>
                      <a:r>
                        <a:rPr lang="fr-FR" baseline="0" dirty="0" smtClean="0">
                          <a:latin typeface="+mn-lt"/>
                          <a:cs typeface="Times New Roman" panose="02020603050405020304" pitchFamily="18" charset="0"/>
                        </a:rPr>
                        <a:t>Une réunion</a:t>
                      </a:r>
                    </a:p>
                    <a:p>
                      <a:r>
                        <a:rPr lang="fr-FR" baseline="0" dirty="0" smtClean="0">
                          <a:latin typeface="+mn-lt"/>
                          <a:cs typeface="Times New Roman" panose="02020603050405020304" pitchFamily="18" charset="0"/>
                        </a:rPr>
                        <a:t>Le ménage</a:t>
                      </a:r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Inviter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Boire (un verre)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Avoir lieu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Jouer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Danser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Nettoyer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Pêcher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Travailler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S’éclater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Fumer</a:t>
                      </a:r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Nombreux/se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Joyeux/se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Triste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(Non-)alcoolisé/</a:t>
                      </a:r>
                      <a:r>
                        <a:rPr lang="fr-FR" dirty="0" err="1" smtClean="0">
                          <a:latin typeface="+mn-lt"/>
                          <a:cs typeface="Times New Roman" panose="02020603050405020304" pitchFamily="18" charset="0"/>
                        </a:rPr>
                        <a:t>é</a:t>
                      </a:r>
                      <a:endParaRPr lang="fr-FR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Sérieux/se</a:t>
                      </a:r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Pour (+ infinitif)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Avec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Chez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Après</a:t>
                      </a:r>
                    </a:p>
                    <a:p>
                      <a:r>
                        <a:rPr lang="fr-FR" dirty="0" smtClean="0">
                          <a:latin typeface="+mn-lt"/>
                          <a:cs typeface="Times New Roman" panose="02020603050405020304" pitchFamily="18" charset="0"/>
                        </a:rPr>
                        <a:t>Avant</a:t>
                      </a:r>
                    </a:p>
                    <a:p>
                      <a:endParaRPr lang="fr-FR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18864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1. Constituez des groupes de trois à quatre personnes</a:t>
            </a:r>
          </a:p>
          <a:p>
            <a:r>
              <a:rPr lang="fr-FR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2. Inventez une occasion de se rencontrer (anniversaire, apéritif)</a:t>
            </a:r>
          </a:p>
          <a:p>
            <a:r>
              <a:rPr lang="fr-FR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3. Invitez vos camarades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4. Contenu de l’invitation: le jour, l’heure, qui est invité, pourquoi on invite, combien de personnes sont invitées, l’adresse, comment venir, quoi apporter, demande de confirmation  </a:t>
            </a:r>
          </a:p>
        </p:txBody>
      </p:sp>
    </p:spTree>
    <p:extLst>
      <p:ext uri="{BB962C8B-B14F-4D97-AF65-F5344CB8AC3E}">
        <p14:creationId xmlns:p14="http://schemas.microsoft.com/office/powerpoint/2010/main" val="5136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cs typeface="Arial" panose="020B0604020202020204" pitchFamily="34" charset="0"/>
              </a:rPr>
              <a:t>SPANISH GRAMMAR</a:t>
            </a:r>
            <a:endParaRPr lang="en-GB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GB" i="1" dirty="0" smtClean="0">
                <a:solidFill>
                  <a:srgbClr val="002060"/>
                </a:solidFill>
              </a:rPr>
              <a:t>“</a:t>
            </a:r>
            <a:r>
              <a:rPr lang="es-ES" i="1" dirty="0" smtClean="0">
                <a:solidFill>
                  <a:srgbClr val="002060"/>
                </a:solidFill>
              </a:rPr>
              <a:t>Muy señor mío,</a:t>
            </a:r>
          </a:p>
          <a:p>
            <a:pPr marL="114300" indent="0" algn="just">
              <a:buNone/>
            </a:pPr>
            <a:endParaRPr lang="es-ES" i="1" dirty="0" smtClean="0">
              <a:solidFill>
                <a:srgbClr val="002060"/>
              </a:solidFill>
            </a:endParaRPr>
          </a:p>
          <a:p>
            <a:pPr marL="114300" indent="0" algn="just">
              <a:buNone/>
            </a:pPr>
            <a:r>
              <a:rPr lang="es-ES" i="1" dirty="0" smtClean="0">
                <a:solidFill>
                  <a:srgbClr val="002060"/>
                </a:solidFill>
              </a:rPr>
              <a:t>Escribo para reservar una habitación en su hotel: y una cama, un armario, una mesa…</a:t>
            </a:r>
            <a:r>
              <a:rPr lang="en-GB" i="1" dirty="0">
                <a:solidFill>
                  <a:srgbClr val="002060"/>
                </a:solidFill>
              </a:rPr>
              <a:t>“</a:t>
            </a:r>
          </a:p>
          <a:p>
            <a:pPr marL="114300" indent="0" algn="just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marL="114300" indent="0" algn="just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 algn="just">
              <a:buNone/>
            </a:pPr>
            <a:r>
              <a:rPr lang="en-GB" dirty="0" smtClean="0">
                <a:solidFill>
                  <a:srgbClr val="002060"/>
                </a:solidFill>
              </a:rPr>
              <a:t>“</a:t>
            </a:r>
            <a:r>
              <a:rPr lang="es-ES" dirty="0" err="1" smtClean="0">
                <a:solidFill>
                  <a:srgbClr val="002060"/>
                </a:solidFill>
              </a:rPr>
              <a:t>Dear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Sir,</a:t>
            </a:r>
          </a:p>
          <a:p>
            <a:pPr algn="just"/>
            <a:endParaRPr lang="es-ES" dirty="0">
              <a:solidFill>
                <a:srgbClr val="002060"/>
              </a:solidFill>
            </a:endParaRPr>
          </a:p>
          <a:p>
            <a:pPr marL="114300" indent="0" algn="just">
              <a:buNone/>
            </a:pPr>
            <a:r>
              <a:rPr lang="es-ES" dirty="0">
                <a:solidFill>
                  <a:srgbClr val="002060"/>
                </a:solidFill>
              </a:rPr>
              <a:t>I am </a:t>
            </a:r>
            <a:r>
              <a:rPr lang="es-ES" dirty="0" err="1">
                <a:solidFill>
                  <a:srgbClr val="002060"/>
                </a:solidFill>
              </a:rPr>
              <a:t>writing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to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you</a:t>
            </a:r>
            <a:r>
              <a:rPr lang="es-ES" dirty="0">
                <a:solidFill>
                  <a:srgbClr val="002060"/>
                </a:solidFill>
              </a:rPr>
              <a:t> in </a:t>
            </a:r>
            <a:r>
              <a:rPr lang="es-ES" dirty="0" err="1">
                <a:solidFill>
                  <a:srgbClr val="002060"/>
                </a:solidFill>
              </a:rPr>
              <a:t>order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to</a:t>
            </a:r>
            <a:r>
              <a:rPr lang="es-ES" dirty="0">
                <a:solidFill>
                  <a:srgbClr val="002060"/>
                </a:solidFill>
              </a:rPr>
              <a:t> </a:t>
            </a:r>
            <a:r>
              <a:rPr lang="es-ES" dirty="0" err="1">
                <a:solidFill>
                  <a:srgbClr val="002060"/>
                </a:solidFill>
              </a:rPr>
              <a:t>book</a:t>
            </a:r>
            <a:r>
              <a:rPr lang="es-ES" dirty="0">
                <a:solidFill>
                  <a:srgbClr val="002060"/>
                </a:solidFill>
              </a:rPr>
              <a:t> a </a:t>
            </a:r>
            <a:r>
              <a:rPr lang="es-ES" dirty="0" err="1">
                <a:solidFill>
                  <a:srgbClr val="002060"/>
                </a:solidFill>
              </a:rPr>
              <a:t>room</a:t>
            </a:r>
            <a:r>
              <a:rPr lang="es-ES" dirty="0">
                <a:solidFill>
                  <a:srgbClr val="002060"/>
                </a:solidFill>
              </a:rPr>
              <a:t> in </a:t>
            </a:r>
            <a:r>
              <a:rPr lang="es-ES" dirty="0" err="1">
                <a:solidFill>
                  <a:srgbClr val="002060"/>
                </a:solidFill>
              </a:rPr>
              <a:t>your</a:t>
            </a:r>
            <a:r>
              <a:rPr lang="es-ES" dirty="0">
                <a:solidFill>
                  <a:srgbClr val="002060"/>
                </a:solidFill>
              </a:rPr>
              <a:t> hotel: and a </a:t>
            </a:r>
            <a:r>
              <a:rPr lang="es-ES" dirty="0" err="1">
                <a:solidFill>
                  <a:srgbClr val="002060"/>
                </a:solidFill>
              </a:rPr>
              <a:t>bed</a:t>
            </a:r>
            <a:r>
              <a:rPr lang="es-ES" dirty="0">
                <a:solidFill>
                  <a:srgbClr val="002060"/>
                </a:solidFill>
              </a:rPr>
              <a:t>, a </a:t>
            </a:r>
            <a:r>
              <a:rPr lang="es-ES" dirty="0" err="1">
                <a:solidFill>
                  <a:srgbClr val="002060"/>
                </a:solidFill>
              </a:rPr>
              <a:t>wardrobe</a:t>
            </a:r>
            <a:r>
              <a:rPr lang="es-ES" dirty="0">
                <a:solidFill>
                  <a:srgbClr val="002060"/>
                </a:solidFill>
              </a:rPr>
              <a:t>, a </a:t>
            </a:r>
            <a:r>
              <a:rPr lang="es-ES" dirty="0" err="1">
                <a:solidFill>
                  <a:srgbClr val="002060"/>
                </a:solidFill>
              </a:rPr>
              <a:t>table</a:t>
            </a:r>
            <a:r>
              <a:rPr lang="es-ES" dirty="0" smtClean="0">
                <a:solidFill>
                  <a:srgbClr val="002060"/>
                </a:solidFill>
              </a:rPr>
              <a:t>…</a:t>
            </a:r>
            <a:r>
              <a:rPr lang="en-GB" dirty="0">
                <a:solidFill>
                  <a:srgbClr val="002060"/>
                </a:solidFill>
              </a:rPr>
              <a:t> “</a:t>
            </a:r>
          </a:p>
          <a:p>
            <a:endParaRPr lang="en-GB" dirty="0"/>
          </a:p>
        </p:txBody>
      </p:sp>
      <p:pic>
        <p:nvPicPr>
          <p:cNvPr id="10242" name="Picture 2" descr="Lista De ComprobaciÃ³n, Portapapeles, Cuestionar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113436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cs typeface="Arial" panose="020B0604020202020204" pitchFamily="34" charset="0"/>
              </a:rPr>
              <a:t>PROBLEMS WITH THE LINGUISTIC COMPETENCE?</a:t>
            </a:r>
            <a:endParaRPr lang="en-GB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200000"/>
              </a:lnSpc>
            </a:pP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Grammatical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structures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vocabulary</a:t>
            </a:r>
            <a:endParaRPr lang="es-E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Cohesive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message</a:t>
            </a:r>
            <a:endParaRPr lang="es-E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Strategic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competence</a:t>
            </a:r>
            <a:endParaRPr lang="es-ES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14300" indent="0" algn="just">
              <a:lnSpc>
                <a:spcPct val="200000"/>
              </a:lnSpc>
              <a:buNone/>
            </a:pPr>
            <a:endParaRPr lang="es-ES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14300" indent="0" algn="just">
              <a:lnSpc>
                <a:spcPct val="200000"/>
              </a:lnSpc>
              <a:buNone/>
            </a:pPr>
            <a:r>
              <a:rPr lang="es-ES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…BUT</a:t>
            </a:r>
          </a:p>
          <a:p>
            <a:pPr algn="just">
              <a:lnSpc>
                <a:spcPct val="200000"/>
              </a:lnSpc>
            </a:pPr>
            <a:r>
              <a:rPr lang="es-E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Difficulties</a:t>
            </a:r>
            <a:r>
              <a:rPr lang="es-E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understanding</a:t>
            </a:r>
            <a:r>
              <a:rPr lang="es-E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the</a:t>
            </a:r>
            <a:r>
              <a:rPr lang="es-ES" dirty="0" smtClean="0">
                <a:solidFill>
                  <a:srgbClr val="002060"/>
                </a:solidFill>
                <a:cs typeface="Arial" panose="020B0604020202020204" pitchFamily="34" charset="0"/>
              </a:rPr>
              <a:t> concept</a:t>
            </a:r>
            <a:endParaRPr lang="es-E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2" indent="0">
              <a:buNone/>
            </a:pPr>
            <a:endParaRPr lang="es-ES" sz="2800" dirty="0"/>
          </a:p>
          <a:p>
            <a:endParaRPr lang="en-GB" dirty="0"/>
          </a:p>
        </p:txBody>
      </p:sp>
      <p:pic>
        <p:nvPicPr>
          <p:cNvPr id="11266" name="Picture 2" descr="Cabeza, Hombre, Persona, Personas, Cara, Perf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regunta, Signo De InterrogaciÃ³n, PuntuaciÃ³n, Gru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9" y="3190664"/>
            <a:ext cx="1070930" cy="18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51520" y="254011"/>
            <a:ext cx="8568952" cy="1039812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Does this usually happen when visiting a different country?</a:t>
            </a:r>
            <a:endParaRPr lang="en-GB" sz="3200" b="1" dirty="0"/>
          </a:p>
        </p:txBody>
      </p:sp>
      <p:pic>
        <p:nvPicPr>
          <p:cNvPr id="10" name="Picture 8" descr="Imagen relacionada">
            <a:extLst>
              <a:ext uri="{FF2B5EF4-FFF2-40B4-BE49-F238E27FC236}">
                <a16:creationId xmlns="" xmlns:a16="http://schemas.microsoft.com/office/drawing/2014/main" id="{181B18A3-681F-418C-86EF-088B718AF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193"/>
          <a:stretch/>
        </p:blipFill>
        <p:spPr bwMode="auto">
          <a:xfrm>
            <a:off x="251520" y="1700807"/>
            <a:ext cx="3381316" cy="1974397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de chopsticks drawing">
            <a:extLst>
              <a:ext uri="{FF2B5EF4-FFF2-40B4-BE49-F238E27FC236}">
                <a16:creationId xmlns="" xmlns:a16="http://schemas.microsoft.com/office/drawing/2014/main" id="{8F2E699A-8E2F-4D45-966C-212A99A4D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" t="-4664" r="8401" b="-4"/>
          <a:stretch/>
        </p:blipFill>
        <p:spPr bwMode="auto">
          <a:xfrm>
            <a:off x="3203848" y="3212976"/>
            <a:ext cx="2592288" cy="2529283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de english music">
            <a:extLst>
              <a:ext uri="{FF2B5EF4-FFF2-40B4-BE49-F238E27FC236}">
                <a16:creationId xmlns="" xmlns:a16="http://schemas.microsoft.com/office/drawing/2014/main" id="{014CDE80-59C1-44B8-9A92-DCE1A1004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0" r="1082" b="-11143"/>
          <a:stretch/>
        </p:blipFill>
        <p:spPr bwMode="auto">
          <a:xfrm>
            <a:off x="5220072" y="1254707"/>
            <a:ext cx="2781099" cy="2866596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n relacionada">
            <a:extLst>
              <a:ext uri="{FF2B5EF4-FFF2-40B4-BE49-F238E27FC236}">
                <a16:creationId xmlns="" xmlns:a16="http://schemas.microsoft.com/office/drawing/2014/main" id="{48C72484-400A-4764-B3E5-D9A2C86E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-8279" r="-8290" b="15577"/>
          <a:stretch/>
        </p:blipFill>
        <p:spPr bwMode="auto">
          <a:xfrm>
            <a:off x="219588" y="3675205"/>
            <a:ext cx="2282357" cy="2911504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sultado de imagen de japanese restaurant sit on the floor">
            <a:extLst>
              <a:ext uri="{FF2B5EF4-FFF2-40B4-BE49-F238E27FC236}">
                <a16:creationId xmlns="" xmlns:a16="http://schemas.microsoft.com/office/drawing/2014/main" id="{AAFEF4BA-F88C-4035-ABEC-5AA936649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-1" r="4868" b="9115"/>
          <a:stretch/>
        </p:blipFill>
        <p:spPr bwMode="auto">
          <a:xfrm>
            <a:off x="6012160" y="3944956"/>
            <a:ext cx="2829596" cy="2641753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7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cs typeface="Arial" panose="020B0604020202020204" pitchFamily="34" charset="0"/>
              </a:rPr>
              <a:t>LINGUISTIC VS COMMUNICATIVE COMPETENCE</a:t>
            </a:r>
            <a:endParaRPr lang="en-GB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Can </a:t>
            </a:r>
            <a:r>
              <a:rPr lang="es-ES" dirty="0" err="1" smtClean="0">
                <a:solidFill>
                  <a:srgbClr val="002060"/>
                </a:solidFill>
              </a:rPr>
              <a:t>we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help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our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students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to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develop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both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competences</a:t>
            </a:r>
            <a:r>
              <a:rPr lang="es-ES" dirty="0" smtClean="0">
                <a:solidFill>
                  <a:srgbClr val="002060"/>
                </a:solidFill>
              </a:rPr>
              <a:t> at </a:t>
            </a:r>
            <a:r>
              <a:rPr lang="es-ES" dirty="0" err="1" smtClean="0">
                <a:solidFill>
                  <a:srgbClr val="002060"/>
                </a:solidFill>
              </a:rPr>
              <a:t>the</a:t>
            </a:r>
            <a:r>
              <a:rPr lang="es-ES" dirty="0" smtClean="0">
                <a:solidFill>
                  <a:srgbClr val="002060"/>
                </a:solidFill>
              </a:rPr>
              <a:t> </a:t>
            </a:r>
            <a:r>
              <a:rPr lang="es-ES" dirty="0" err="1" smtClean="0">
                <a:solidFill>
                  <a:srgbClr val="002060"/>
                </a:solidFill>
              </a:rPr>
              <a:t>same</a:t>
            </a:r>
            <a:r>
              <a:rPr lang="es-ES" dirty="0" smtClean="0">
                <a:solidFill>
                  <a:srgbClr val="002060"/>
                </a:solidFill>
              </a:rPr>
              <a:t> time?</a:t>
            </a:r>
          </a:p>
          <a:p>
            <a:endParaRPr lang="es-ES" dirty="0"/>
          </a:p>
          <a:p>
            <a:endParaRPr lang="es-ES" dirty="0" smtClean="0"/>
          </a:p>
          <a:p>
            <a:endParaRPr lang="en-GB" dirty="0"/>
          </a:p>
        </p:txBody>
      </p:sp>
      <p:sp>
        <p:nvSpPr>
          <p:cNvPr id="5" name="4 CuadroTexto"/>
          <p:cNvSpPr txBox="1"/>
          <p:nvPr/>
        </p:nvSpPr>
        <p:spPr>
          <a:xfrm>
            <a:off x="5364088" y="3144982"/>
            <a:ext cx="34563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s-E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CONTEXTUALISING CONTENTS </a:t>
            </a:r>
          </a:p>
          <a:p>
            <a:pPr marL="0" lvl="2" algn="ctr"/>
            <a:endParaRPr lang="es-ES" sz="2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lvl="2" algn="ctr"/>
            <a:r>
              <a:rPr lang="es-E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WITH A </a:t>
            </a:r>
            <a:r>
              <a:rPr lang="es-ES" sz="2800" u="sng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REAL</a:t>
            </a:r>
            <a:r>
              <a:rPr lang="es-E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es-ES" sz="2800" u="sng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EFFECTIVE</a:t>
            </a:r>
            <a:r>
              <a:rPr lang="es-ES" sz="2800" dirty="0" smtClean="0">
                <a:solidFill>
                  <a:srgbClr val="002060"/>
                </a:solidFill>
                <a:cs typeface="Arial" panose="020B0604020202020204" pitchFamily="34" charset="0"/>
              </a:rPr>
              <a:t> USE OF THE LANGUAGE</a:t>
            </a:r>
          </a:p>
          <a:p>
            <a:endParaRPr lang="en-GB" dirty="0"/>
          </a:p>
        </p:txBody>
      </p:sp>
      <p:pic>
        <p:nvPicPr>
          <p:cNvPr id="2052" name="Picture 4" descr="Globos, CÃ³mic, Hablar, Burbuja, ModeraciÃ³n, 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8" y="2985578"/>
            <a:ext cx="4536504" cy="34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 smtClean="0">
                <a:cs typeface="Arial" panose="020B0604020202020204" pitchFamily="34" charset="0"/>
              </a:rPr>
              <a:t>TEACHING PRAGMATICS	</a:t>
            </a:r>
            <a:endParaRPr lang="en-GB" sz="3200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11654" y="1772816"/>
            <a:ext cx="8229600" cy="4373563"/>
          </a:xfrm>
        </p:spPr>
        <p:txBody>
          <a:bodyPr/>
          <a:lstStyle/>
          <a:p>
            <a:r>
              <a:rPr lang="es-E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Connection</a:t>
            </a:r>
            <a:r>
              <a:rPr lang="es-E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between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language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es-ES" dirty="0" smtClean="0">
                <a:solidFill>
                  <a:srgbClr val="002060"/>
                </a:solidFill>
                <a:cs typeface="Arial" panose="020B0604020202020204" pitchFamily="34" charset="0"/>
              </a:rPr>
              <a:t>culture </a:t>
            </a:r>
            <a:r>
              <a:rPr lang="es-ES" dirty="0" smtClean="0">
                <a:solidFill>
                  <a:srgbClr val="002060"/>
                </a:solidFill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Sociolinguistic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  <a:sym typeface="Wingdings" pitchFamily="2" charset="2"/>
              </a:rPr>
              <a:t>Competence</a:t>
            </a:r>
            <a:endParaRPr lang="es-ES" dirty="0">
              <a:solidFill>
                <a:schemeClr val="accent3">
                  <a:lumMod val="75000"/>
                </a:schemeClr>
              </a:solidFill>
              <a:cs typeface="Arial" panose="020B0604020202020204" pitchFamily="34" charset="0"/>
            </a:endParaRPr>
          </a:p>
          <a:p>
            <a:endParaRPr lang="es-ES" dirty="0">
              <a:cs typeface="Arial" panose="020B0604020202020204" pitchFamily="34" charset="0"/>
            </a:endParaRPr>
          </a:p>
          <a:p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Speech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acts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differ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cross-culturally</a:t>
            </a:r>
            <a:endParaRPr lang="es-ES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s-E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Teach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contents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and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how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to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use </a:t>
            </a:r>
            <a:r>
              <a:rPr lang="es-ES" dirty="0" err="1">
                <a:solidFill>
                  <a:srgbClr val="002060"/>
                </a:solidFill>
                <a:cs typeface="Arial" panose="020B0604020202020204" pitchFamily="34" charset="0"/>
              </a:rPr>
              <a:t>them</a:t>
            </a:r>
            <a:r>
              <a:rPr lang="es-ES" dirty="0">
                <a:solidFill>
                  <a:srgbClr val="002060"/>
                </a:solidFill>
                <a:cs typeface="Arial" panose="020B0604020202020204" pitchFamily="34" charset="0"/>
              </a:rPr>
              <a:t> in real </a:t>
            </a:r>
            <a:r>
              <a:rPr lang="es-E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life</a:t>
            </a:r>
            <a:endParaRPr lang="es-E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7969"/>
            <a:ext cx="5472608" cy="20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163</TotalTime>
  <Words>771</Words>
  <Application>Microsoft Office PowerPoint</Application>
  <PresentationFormat>Presentación en pantalla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Boticario</vt:lpstr>
      <vt:lpstr>CONTEXTUALISING GRAMMAR</vt:lpstr>
      <vt:lpstr>FRENCH GRAMMAR</vt:lpstr>
      <vt:lpstr> Write an email to your teacher to apologise for an absence - Invent a funny excuse! </vt:lpstr>
      <vt:lpstr>Presentación de PowerPoint</vt:lpstr>
      <vt:lpstr>SPANISH GRAMMAR</vt:lpstr>
      <vt:lpstr>PROBLEMS WITH THE LINGUISTIC COMPETENCE?</vt:lpstr>
      <vt:lpstr>Does this usually happen when visiting a different country?</vt:lpstr>
      <vt:lpstr>LINGUISTIC VS COMMUNICATIVE COMPETENCE</vt:lpstr>
      <vt:lpstr>TEACHING PRAGMATICS </vt:lpstr>
      <vt:lpstr>THE IMPORTANCE OF  EXPLAINING RITUals</vt:lpstr>
      <vt:lpstr>How can we implement this information in our lesson?</vt:lpstr>
      <vt:lpstr>COMPLIMENT RITUAL</vt:lpstr>
      <vt:lpstr>WHEN IN ROME…</vt:lpstr>
      <vt:lpstr>bibliography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CONTEXTUALISING GRAMMAR</dc:title>
  <dc:creator>Lucía</dc:creator>
  <cp:lastModifiedBy>Lucía</cp:lastModifiedBy>
  <cp:revision>19</cp:revision>
  <dcterms:created xsi:type="dcterms:W3CDTF">2019-01-29T17:43:27Z</dcterms:created>
  <dcterms:modified xsi:type="dcterms:W3CDTF">2019-01-30T12:09:44Z</dcterms:modified>
</cp:coreProperties>
</file>