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9" r:id="rId3"/>
    <p:sldId id="273" r:id="rId4"/>
    <p:sldId id="274" r:id="rId5"/>
    <p:sldId id="258" r:id="rId6"/>
    <p:sldId id="259" r:id="rId7"/>
    <p:sldId id="27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y Monkhouse" userId="1aba5594-8367-435e-8595-166f8e56497b" providerId="ADAL" clId="{CE58678E-F030-4266-8F03-F7E4416DB648}"/>
    <pc:docChg chg="modSld">
      <pc:chgData name="Jenny Monkhouse" userId="1aba5594-8367-435e-8595-166f8e56497b" providerId="ADAL" clId="{CE58678E-F030-4266-8F03-F7E4416DB648}" dt="2022-02-14T10:45:50.632" v="0" actId="1076"/>
      <pc:docMkLst>
        <pc:docMk/>
      </pc:docMkLst>
      <pc:sldChg chg="modSp mod">
        <pc:chgData name="Jenny Monkhouse" userId="1aba5594-8367-435e-8595-166f8e56497b" providerId="ADAL" clId="{CE58678E-F030-4266-8F03-F7E4416DB648}" dt="2022-02-14T10:45:50.632" v="0" actId="1076"/>
        <pc:sldMkLst>
          <pc:docMk/>
          <pc:sldMk cId="55313287" sldId="259"/>
        </pc:sldMkLst>
        <pc:grpChg chg="mod">
          <ac:chgData name="Jenny Monkhouse" userId="1aba5594-8367-435e-8595-166f8e56497b" providerId="ADAL" clId="{CE58678E-F030-4266-8F03-F7E4416DB648}" dt="2022-02-14T10:45:50.632" v="0" actId="1076"/>
          <ac:grpSpMkLst>
            <pc:docMk/>
            <pc:sldMk cId="55313287" sldId="259"/>
            <ac:grpSpMk id="33" creationId="{8ABC1670-D426-4B52-8EA2-D6347F921ABB}"/>
          </ac:grpSpMkLst>
        </pc:grpChg>
      </pc:sldChg>
    </pc:docChg>
  </pc:docChgLst>
  <pc:docChgLst>
    <pc:chgData name="Jenny Monkhouse" userId="1aba5594-8367-435e-8595-166f8e56497b" providerId="ADAL" clId="{E8CB9F85-7929-4E86-A6DF-644C920565F0}"/>
    <pc:docChg chg="undo custSel modSld">
      <pc:chgData name="Jenny Monkhouse" userId="1aba5594-8367-435e-8595-166f8e56497b" providerId="ADAL" clId="{E8CB9F85-7929-4E86-A6DF-644C920565F0}" dt="2022-02-11T12:29:12.934" v="87"/>
      <pc:docMkLst>
        <pc:docMk/>
      </pc:docMkLst>
      <pc:sldChg chg="modSp mod">
        <pc:chgData name="Jenny Monkhouse" userId="1aba5594-8367-435e-8595-166f8e56497b" providerId="ADAL" clId="{E8CB9F85-7929-4E86-A6DF-644C920565F0}" dt="2022-02-11T12:26:51.584" v="82" actId="113"/>
        <pc:sldMkLst>
          <pc:docMk/>
          <pc:sldMk cId="122533047" sldId="258"/>
        </pc:sldMkLst>
        <pc:spChg chg="mod">
          <ac:chgData name="Jenny Monkhouse" userId="1aba5594-8367-435e-8595-166f8e56497b" providerId="ADAL" clId="{E8CB9F85-7929-4E86-A6DF-644C920565F0}" dt="2022-02-11T12:26:27.298" v="76" actId="255"/>
          <ac:spMkLst>
            <pc:docMk/>
            <pc:sldMk cId="122533047" sldId="258"/>
            <ac:spMk id="5" creationId="{9985F99F-B7AA-49B4-810B-F6F38A088091}"/>
          </ac:spMkLst>
        </pc:spChg>
        <pc:spChg chg="mod">
          <ac:chgData name="Jenny Monkhouse" userId="1aba5594-8367-435e-8595-166f8e56497b" providerId="ADAL" clId="{E8CB9F85-7929-4E86-A6DF-644C920565F0}" dt="2022-02-11T12:26:38.292" v="78" actId="255"/>
          <ac:spMkLst>
            <pc:docMk/>
            <pc:sldMk cId="122533047" sldId="258"/>
            <ac:spMk id="6" creationId="{BCEBC3B8-17DA-432C-AD3C-5906D55FBBB5}"/>
          </ac:spMkLst>
        </pc:spChg>
        <pc:spChg chg="mod">
          <ac:chgData name="Jenny Monkhouse" userId="1aba5594-8367-435e-8595-166f8e56497b" providerId="ADAL" clId="{E8CB9F85-7929-4E86-A6DF-644C920565F0}" dt="2022-02-11T12:26:51.584" v="82" actId="113"/>
          <ac:spMkLst>
            <pc:docMk/>
            <pc:sldMk cId="122533047" sldId="258"/>
            <ac:spMk id="8" creationId="{A2740E8F-CECF-48AA-B1EB-A1A26A46A9BF}"/>
          </ac:spMkLst>
        </pc:spChg>
      </pc:sldChg>
      <pc:sldChg chg="modSp mod">
        <pc:chgData name="Jenny Monkhouse" userId="1aba5594-8367-435e-8595-166f8e56497b" providerId="ADAL" clId="{E8CB9F85-7929-4E86-A6DF-644C920565F0}" dt="2022-02-11T12:29:01.993" v="86" actId="207"/>
        <pc:sldMkLst>
          <pc:docMk/>
          <pc:sldMk cId="55313287" sldId="259"/>
        </pc:sldMkLst>
        <pc:spChg chg="mod">
          <ac:chgData name="Jenny Monkhouse" userId="1aba5594-8367-435e-8595-166f8e56497b" providerId="ADAL" clId="{E8CB9F85-7929-4E86-A6DF-644C920565F0}" dt="2022-02-11T12:29:01.993" v="86" actId="207"/>
          <ac:spMkLst>
            <pc:docMk/>
            <pc:sldMk cId="55313287" sldId="259"/>
            <ac:spMk id="2" creationId="{8275ED2E-B1EF-4565-905B-144EC2E77C66}"/>
          </ac:spMkLst>
        </pc:spChg>
      </pc:sldChg>
      <pc:sldChg chg="addSp delSp modSp mod">
        <pc:chgData name="Jenny Monkhouse" userId="1aba5594-8367-435e-8595-166f8e56497b" providerId="ADAL" clId="{E8CB9F85-7929-4E86-A6DF-644C920565F0}" dt="2022-02-11T12:20:23.702" v="1" actId="26606"/>
        <pc:sldMkLst>
          <pc:docMk/>
          <pc:sldMk cId="3758564986" sldId="269"/>
        </pc:sldMkLst>
        <pc:spChg chg="mod">
          <ac:chgData name="Jenny Monkhouse" userId="1aba5594-8367-435e-8595-166f8e56497b" providerId="ADAL" clId="{E8CB9F85-7929-4E86-A6DF-644C920565F0}" dt="2022-02-11T12:20:23.702" v="1" actId="26606"/>
          <ac:spMkLst>
            <pc:docMk/>
            <pc:sldMk cId="3758564986" sldId="269"/>
            <ac:spMk id="2" creationId="{2268E726-E0B6-4951-AD59-BDDD2D6A46C0}"/>
          </ac:spMkLst>
        </pc:spChg>
        <pc:spChg chg="add del">
          <ac:chgData name="Jenny Monkhouse" userId="1aba5594-8367-435e-8595-166f8e56497b" providerId="ADAL" clId="{E8CB9F85-7929-4E86-A6DF-644C920565F0}" dt="2022-02-11T12:20:23.702" v="1" actId="26606"/>
          <ac:spMkLst>
            <pc:docMk/>
            <pc:sldMk cId="3758564986" sldId="269"/>
            <ac:spMk id="38" creationId="{35DB3719-6FDC-4E5D-891D-FF40B7300F64}"/>
          </ac:spMkLst>
        </pc:spChg>
        <pc:spChg chg="add del">
          <ac:chgData name="Jenny Monkhouse" userId="1aba5594-8367-435e-8595-166f8e56497b" providerId="ADAL" clId="{E8CB9F85-7929-4E86-A6DF-644C920565F0}" dt="2022-02-11T12:20:23.702" v="1" actId="26606"/>
          <ac:spMkLst>
            <pc:docMk/>
            <pc:sldMk cId="3758564986" sldId="269"/>
            <ac:spMk id="40" creationId="{E0CBAC23-2E3F-4A90-BA59-F8299F6A5439}"/>
          </ac:spMkLst>
        </pc:spChg>
        <pc:spChg chg="add del">
          <ac:chgData name="Jenny Monkhouse" userId="1aba5594-8367-435e-8595-166f8e56497b" providerId="ADAL" clId="{E8CB9F85-7929-4E86-A6DF-644C920565F0}" dt="2022-02-11T12:20:23.702" v="1" actId="26606"/>
          <ac:spMkLst>
            <pc:docMk/>
            <pc:sldMk cId="3758564986" sldId="269"/>
            <ac:spMk id="45" creationId="{6C4028FD-8BAA-4A19-BFDE-594D991B7552}"/>
          </ac:spMkLst>
        </pc:spChg>
        <pc:graphicFrameChg chg="mod modGraphic">
          <ac:chgData name="Jenny Monkhouse" userId="1aba5594-8367-435e-8595-166f8e56497b" providerId="ADAL" clId="{E8CB9F85-7929-4E86-A6DF-644C920565F0}" dt="2022-02-11T12:20:23.702" v="1" actId="26606"/>
          <ac:graphicFrameMkLst>
            <pc:docMk/>
            <pc:sldMk cId="3758564986" sldId="269"/>
            <ac:graphicFrameMk id="27" creationId="{2B88548E-1704-44E3-853E-4DD00AB8933C}"/>
          </ac:graphicFrameMkLst>
        </pc:graphicFrameChg>
      </pc:sldChg>
      <pc:sldChg chg="addSp delSp modSp mod">
        <pc:chgData name="Jenny Monkhouse" userId="1aba5594-8367-435e-8595-166f8e56497b" providerId="ADAL" clId="{E8CB9F85-7929-4E86-A6DF-644C920565F0}" dt="2022-02-11T12:25:52.681" v="75"/>
        <pc:sldMkLst>
          <pc:docMk/>
          <pc:sldMk cId="2252209225" sldId="273"/>
        </pc:sldMkLst>
        <pc:graphicFrameChg chg="add mod">
          <ac:chgData name="Jenny Monkhouse" userId="1aba5594-8367-435e-8595-166f8e56497b" providerId="ADAL" clId="{E8CB9F85-7929-4E86-A6DF-644C920565F0}" dt="2022-02-11T12:25:52.681" v="75"/>
          <ac:graphicFrameMkLst>
            <pc:docMk/>
            <pc:sldMk cId="2252209225" sldId="273"/>
            <ac:graphicFrameMk id="14" creationId="{433B851D-675E-4951-9D89-97E670F590D3}"/>
          </ac:graphicFrameMkLst>
        </pc:graphicFrameChg>
        <pc:picChg chg="del mod">
          <ac:chgData name="Jenny Monkhouse" userId="1aba5594-8367-435e-8595-166f8e56497b" providerId="ADAL" clId="{E8CB9F85-7929-4E86-A6DF-644C920565F0}" dt="2022-02-11T12:21:10.479" v="4" actId="478"/>
          <ac:picMkLst>
            <pc:docMk/>
            <pc:sldMk cId="2252209225" sldId="273"/>
            <ac:picMk id="4" creationId="{A5E51245-1176-4A57-865B-C7711B98CE79}"/>
          </ac:picMkLst>
        </pc:picChg>
      </pc:sldChg>
      <pc:sldChg chg="modSp">
        <pc:chgData name="Jenny Monkhouse" userId="1aba5594-8367-435e-8595-166f8e56497b" providerId="ADAL" clId="{E8CB9F85-7929-4E86-A6DF-644C920565F0}" dt="2022-02-11T12:29:12.934" v="87"/>
        <pc:sldMkLst>
          <pc:docMk/>
          <pc:sldMk cId="2824600738" sldId="274"/>
        </pc:sldMkLst>
        <pc:graphicFrameChg chg="mod">
          <ac:chgData name="Jenny Monkhouse" userId="1aba5594-8367-435e-8595-166f8e56497b" providerId="ADAL" clId="{E8CB9F85-7929-4E86-A6DF-644C920565F0}" dt="2022-02-11T12:29:12.934" v="87"/>
          <ac:graphicFrameMkLst>
            <pc:docMk/>
            <pc:sldMk cId="2824600738" sldId="274"/>
            <ac:graphicFrameMk id="56" creationId="{5819AC4C-A42E-4470-964F-9CA339348DB6}"/>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F51044-846C-4FCD-AD81-198A297643BE}" type="doc">
      <dgm:prSet loTypeId="urn:microsoft.com/office/officeart/2018/2/layout/IconCircleList" loCatId="icon" qsTypeId="urn:microsoft.com/office/officeart/2005/8/quickstyle/simple1" qsCatId="simple" csTypeId="urn:microsoft.com/office/officeart/2018/5/colors/Iconchunking_neutralbg_accent4_2" csCatId="accent4" phldr="1"/>
      <dgm:spPr/>
      <dgm:t>
        <a:bodyPr/>
        <a:lstStyle/>
        <a:p>
          <a:endParaRPr lang="en-US"/>
        </a:p>
      </dgm:t>
    </dgm:pt>
    <dgm:pt modelId="{C36BF703-F57F-475E-ADEC-03E94E02258E}">
      <dgm:prSet/>
      <dgm:spPr/>
      <dgm:t>
        <a:bodyPr/>
        <a:lstStyle/>
        <a:p>
          <a:pPr>
            <a:lnSpc>
              <a:spcPct val="100000"/>
            </a:lnSpc>
          </a:pPr>
          <a:r>
            <a:rPr lang="en-GB"/>
            <a:t>This returned 70 articles, of which 48 were from academic journals and 23 were from VCSE literature. </a:t>
          </a:r>
          <a:endParaRPr lang="en-US"/>
        </a:p>
      </dgm:t>
    </dgm:pt>
    <dgm:pt modelId="{455253DD-553E-4884-9434-7D68816C59BE}" type="parTrans" cxnId="{8250793F-86C4-4207-BD5D-F242AA17DFBE}">
      <dgm:prSet/>
      <dgm:spPr/>
      <dgm:t>
        <a:bodyPr/>
        <a:lstStyle/>
        <a:p>
          <a:endParaRPr lang="en-US"/>
        </a:p>
      </dgm:t>
    </dgm:pt>
    <dgm:pt modelId="{E0F2A195-869F-4CAA-88BC-E48C40DB70F4}" type="sibTrans" cxnId="{8250793F-86C4-4207-BD5D-F242AA17DFBE}">
      <dgm:prSet/>
      <dgm:spPr/>
      <dgm:t>
        <a:bodyPr/>
        <a:lstStyle/>
        <a:p>
          <a:pPr>
            <a:lnSpc>
              <a:spcPct val="100000"/>
            </a:lnSpc>
          </a:pPr>
          <a:endParaRPr lang="en-US"/>
        </a:p>
      </dgm:t>
    </dgm:pt>
    <dgm:pt modelId="{1CC74397-BA79-4E33-BC58-4BD956F4BA4E}">
      <dgm:prSet/>
      <dgm:spPr/>
      <dgm:t>
        <a:bodyPr/>
        <a:lstStyle/>
        <a:p>
          <a:pPr>
            <a:lnSpc>
              <a:spcPct val="100000"/>
            </a:lnSpc>
          </a:pPr>
          <a:r>
            <a:rPr lang="en-GB"/>
            <a:t>It was found that VCSE literature often reported on outputs, namely audit or descriptive data (i.e., number of befriending calls made) to evidence what changes their services have made, alongside qualitative evidence (i.e., case studies). </a:t>
          </a:r>
          <a:endParaRPr lang="en-US" dirty="0"/>
        </a:p>
      </dgm:t>
    </dgm:pt>
    <dgm:pt modelId="{7C3EDF00-C964-4D52-B452-CE2B736432FD}" type="parTrans" cxnId="{CFE03411-841A-4611-8AC1-2581D1FBD0A3}">
      <dgm:prSet/>
      <dgm:spPr/>
      <dgm:t>
        <a:bodyPr/>
        <a:lstStyle/>
        <a:p>
          <a:endParaRPr lang="en-US"/>
        </a:p>
      </dgm:t>
    </dgm:pt>
    <dgm:pt modelId="{40FABFBB-D57A-4D34-96CE-B00ED69AF09E}" type="sibTrans" cxnId="{CFE03411-841A-4611-8AC1-2581D1FBD0A3}">
      <dgm:prSet/>
      <dgm:spPr/>
      <dgm:t>
        <a:bodyPr/>
        <a:lstStyle/>
        <a:p>
          <a:pPr>
            <a:lnSpc>
              <a:spcPct val="100000"/>
            </a:lnSpc>
          </a:pPr>
          <a:endParaRPr lang="en-US"/>
        </a:p>
      </dgm:t>
    </dgm:pt>
    <dgm:pt modelId="{E62AD29E-5AB0-4F7D-886C-903CA311504D}">
      <dgm:prSet/>
      <dgm:spPr/>
      <dgm:t>
        <a:bodyPr/>
        <a:lstStyle/>
        <a:p>
          <a:pPr>
            <a:lnSpc>
              <a:spcPct val="100000"/>
            </a:lnSpc>
          </a:pPr>
          <a:r>
            <a:rPr lang="en-GB"/>
            <a:t>Peer reviewed articles, on the other hand, reported on outcomes, concentrating on concepts such as wellbeing, which are more subjective, using validated well-being instruments and measurements such as WEMWBS or the UCLA loneliness Scale. </a:t>
          </a:r>
          <a:endParaRPr lang="en-US"/>
        </a:p>
      </dgm:t>
    </dgm:pt>
    <dgm:pt modelId="{3E2F73EE-BB8E-4594-AB1A-B67C9A61CAD7}" type="parTrans" cxnId="{C4FFEBD3-15CA-40EF-91E4-E4F43C48FB87}">
      <dgm:prSet/>
      <dgm:spPr/>
      <dgm:t>
        <a:bodyPr/>
        <a:lstStyle/>
        <a:p>
          <a:endParaRPr lang="en-US"/>
        </a:p>
      </dgm:t>
    </dgm:pt>
    <dgm:pt modelId="{51F1A585-AF91-4B1B-A54D-12600DC72663}" type="sibTrans" cxnId="{C4FFEBD3-15CA-40EF-91E4-E4F43C48FB87}">
      <dgm:prSet/>
      <dgm:spPr/>
      <dgm:t>
        <a:bodyPr/>
        <a:lstStyle/>
        <a:p>
          <a:pPr>
            <a:lnSpc>
              <a:spcPct val="100000"/>
            </a:lnSpc>
          </a:pPr>
          <a:endParaRPr lang="en-US"/>
        </a:p>
      </dgm:t>
    </dgm:pt>
    <dgm:pt modelId="{89084314-5132-422B-B25B-D8D5DA7C4A41}">
      <dgm:prSet/>
      <dgm:spPr/>
      <dgm:t>
        <a:bodyPr/>
        <a:lstStyle/>
        <a:p>
          <a:pPr>
            <a:lnSpc>
              <a:spcPct val="100000"/>
            </a:lnSpc>
          </a:pPr>
          <a:r>
            <a:rPr lang="en-GB"/>
            <a:t>These key differences led the team to create a ‘Holistic Evaluation Framework’ model (next Slide)</a:t>
          </a:r>
          <a:endParaRPr lang="en-US" dirty="0"/>
        </a:p>
      </dgm:t>
    </dgm:pt>
    <dgm:pt modelId="{C0B52B7E-BAD9-4710-AFA2-8DB6FE008DA2}" type="parTrans" cxnId="{8BCE7477-A2ED-480C-916C-CA2DD471205A}">
      <dgm:prSet/>
      <dgm:spPr/>
      <dgm:t>
        <a:bodyPr/>
        <a:lstStyle/>
        <a:p>
          <a:endParaRPr lang="en-US"/>
        </a:p>
      </dgm:t>
    </dgm:pt>
    <dgm:pt modelId="{2DF8D3E4-FC18-4A4C-9D1A-1C5C4BF587D2}" type="sibTrans" cxnId="{8BCE7477-A2ED-480C-916C-CA2DD471205A}">
      <dgm:prSet/>
      <dgm:spPr/>
      <dgm:t>
        <a:bodyPr/>
        <a:lstStyle/>
        <a:p>
          <a:endParaRPr lang="en-US"/>
        </a:p>
      </dgm:t>
    </dgm:pt>
    <dgm:pt modelId="{21F31ABF-B1CD-40B0-9F38-6F8FA8CAF656}" type="pres">
      <dgm:prSet presAssocID="{60F51044-846C-4FCD-AD81-198A297643BE}" presName="root" presStyleCnt="0">
        <dgm:presLayoutVars>
          <dgm:dir/>
          <dgm:resizeHandles val="exact"/>
        </dgm:presLayoutVars>
      </dgm:prSet>
      <dgm:spPr/>
    </dgm:pt>
    <dgm:pt modelId="{E20F73CF-60C0-4F3A-B8F6-5225FB9C8002}" type="pres">
      <dgm:prSet presAssocID="{60F51044-846C-4FCD-AD81-198A297643BE}" presName="container" presStyleCnt="0">
        <dgm:presLayoutVars>
          <dgm:dir/>
          <dgm:resizeHandles val="exact"/>
        </dgm:presLayoutVars>
      </dgm:prSet>
      <dgm:spPr/>
    </dgm:pt>
    <dgm:pt modelId="{E137F631-527B-4955-B817-48492867F9B2}" type="pres">
      <dgm:prSet presAssocID="{C36BF703-F57F-475E-ADEC-03E94E02258E}" presName="compNode" presStyleCnt="0"/>
      <dgm:spPr/>
    </dgm:pt>
    <dgm:pt modelId="{0ECF54B5-AC7F-4168-924C-4F21861FF978}" type="pres">
      <dgm:prSet presAssocID="{C36BF703-F57F-475E-ADEC-03E94E02258E}" presName="iconBgRect" presStyleLbl="bgShp" presStyleIdx="0" presStyleCnt="4"/>
      <dgm:spPr/>
    </dgm:pt>
    <dgm:pt modelId="{2AA09EB9-947B-473D-9B0B-B6D4CF2E7724}" type="pres">
      <dgm:prSet presAssocID="{C36BF703-F57F-475E-ADEC-03E94E02258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BE6C2531-06C8-4BBA-9DA9-7A819F8A5FAE}" type="pres">
      <dgm:prSet presAssocID="{C36BF703-F57F-475E-ADEC-03E94E02258E}" presName="spaceRect" presStyleCnt="0"/>
      <dgm:spPr/>
    </dgm:pt>
    <dgm:pt modelId="{C26E1971-66FA-4A5B-90E8-918BD4C17013}" type="pres">
      <dgm:prSet presAssocID="{C36BF703-F57F-475E-ADEC-03E94E02258E}" presName="textRect" presStyleLbl="revTx" presStyleIdx="0" presStyleCnt="4">
        <dgm:presLayoutVars>
          <dgm:chMax val="1"/>
          <dgm:chPref val="1"/>
        </dgm:presLayoutVars>
      </dgm:prSet>
      <dgm:spPr/>
    </dgm:pt>
    <dgm:pt modelId="{07CFE2B7-6F2D-466E-AEBB-5D6958D7D02A}" type="pres">
      <dgm:prSet presAssocID="{E0F2A195-869F-4CAA-88BC-E48C40DB70F4}" presName="sibTrans" presStyleLbl="sibTrans2D1" presStyleIdx="0" presStyleCnt="0"/>
      <dgm:spPr/>
    </dgm:pt>
    <dgm:pt modelId="{9897C5B6-3778-447B-823B-C44229E8FDF9}" type="pres">
      <dgm:prSet presAssocID="{1CC74397-BA79-4E33-BC58-4BD956F4BA4E}" presName="compNode" presStyleCnt="0"/>
      <dgm:spPr/>
    </dgm:pt>
    <dgm:pt modelId="{11C969B0-DD14-4C80-90D1-B8268D5F4A92}" type="pres">
      <dgm:prSet presAssocID="{1CC74397-BA79-4E33-BC58-4BD956F4BA4E}" presName="iconBgRect" presStyleLbl="bgShp" presStyleIdx="1" presStyleCnt="4"/>
      <dgm:spPr/>
    </dgm:pt>
    <dgm:pt modelId="{3A138F7E-0328-4FB8-AF5E-CCCC91C39CB4}" type="pres">
      <dgm:prSet presAssocID="{1CC74397-BA79-4E33-BC58-4BD956F4BA4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atistics"/>
        </a:ext>
      </dgm:extLst>
    </dgm:pt>
    <dgm:pt modelId="{4C4B3DED-CDD0-4D10-A6D9-389436CF1414}" type="pres">
      <dgm:prSet presAssocID="{1CC74397-BA79-4E33-BC58-4BD956F4BA4E}" presName="spaceRect" presStyleCnt="0"/>
      <dgm:spPr/>
    </dgm:pt>
    <dgm:pt modelId="{0F72A03F-76D7-44F9-8E5E-3D5A3A4C36FB}" type="pres">
      <dgm:prSet presAssocID="{1CC74397-BA79-4E33-BC58-4BD956F4BA4E}" presName="textRect" presStyleLbl="revTx" presStyleIdx="1" presStyleCnt="4">
        <dgm:presLayoutVars>
          <dgm:chMax val="1"/>
          <dgm:chPref val="1"/>
        </dgm:presLayoutVars>
      </dgm:prSet>
      <dgm:spPr/>
    </dgm:pt>
    <dgm:pt modelId="{A496410A-2B38-4096-82C1-8DBDC5E4F962}" type="pres">
      <dgm:prSet presAssocID="{40FABFBB-D57A-4D34-96CE-B00ED69AF09E}" presName="sibTrans" presStyleLbl="sibTrans2D1" presStyleIdx="0" presStyleCnt="0"/>
      <dgm:spPr/>
    </dgm:pt>
    <dgm:pt modelId="{198019C0-2BF3-4CF2-A0CE-6EAEA64859A2}" type="pres">
      <dgm:prSet presAssocID="{E62AD29E-5AB0-4F7D-886C-903CA311504D}" presName="compNode" presStyleCnt="0"/>
      <dgm:spPr/>
    </dgm:pt>
    <dgm:pt modelId="{26D5D78B-BD14-4E99-97DB-D0D3A28F08ED}" type="pres">
      <dgm:prSet presAssocID="{E62AD29E-5AB0-4F7D-886C-903CA311504D}" presName="iconBgRect" presStyleLbl="bgShp" presStyleIdx="2" presStyleCnt="4"/>
      <dgm:spPr/>
    </dgm:pt>
    <dgm:pt modelId="{571A0E70-F001-4B4C-8428-5B5E25EA0E90}" type="pres">
      <dgm:prSet presAssocID="{E62AD29E-5AB0-4F7D-886C-903CA311504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sed Book"/>
        </a:ext>
      </dgm:extLst>
    </dgm:pt>
    <dgm:pt modelId="{6089AFF8-E4E8-4A01-A114-BB9B307998E5}" type="pres">
      <dgm:prSet presAssocID="{E62AD29E-5AB0-4F7D-886C-903CA311504D}" presName="spaceRect" presStyleCnt="0"/>
      <dgm:spPr/>
    </dgm:pt>
    <dgm:pt modelId="{DBEAF6FC-2E6F-4BB9-A4D7-C2666A96121D}" type="pres">
      <dgm:prSet presAssocID="{E62AD29E-5AB0-4F7D-886C-903CA311504D}" presName="textRect" presStyleLbl="revTx" presStyleIdx="2" presStyleCnt="4">
        <dgm:presLayoutVars>
          <dgm:chMax val="1"/>
          <dgm:chPref val="1"/>
        </dgm:presLayoutVars>
      </dgm:prSet>
      <dgm:spPr/>
    </dgm:pt>
    <dgm:pt modelId="{E90E2D51-6478-4D84-8B62-57A62FF569B5}" type="pres">
      <dgm:prSet presAssocID="{51F1A585-AF91-4B1B-A54D-12600DC72663}" presName="sibTrans" presStyleLbl="sibTrans2D1" presStyleIdx="0" presStyleCnt="0"/>
      <dgm:spPr/>
    </dgm:pt>
    <dgm:pt modelId="{09E07C05-F958-4130-B5D0-35BFEEE2D01D}" type="pres">
      <dgm:prSet presAssocID="{89084314-5132-422B-B25B-D8D5DA7C4A41}" presName="compNode" presStyleCnt="0"/>
      <dgm:spPr/>
    </dgm:pt>
    <dgm:pt modelId="{129E8705-40F0-459B-A055-4E5F5A0AF310}" type="pres">
      <dgm:prSet presAssocID="{89084314-5132-422B-B25B-D8D5DA7C4A41}" presName="iconBgRect" presStyleLbl="bgShp" presStyleIdx="3" presStyleCnt="4"/>
      <dgm:spPr/>
    </dgm:pt>
    <dgm:pt modelId="{FCFB4FB9-C628-408D-BF3F-01E9FA7AD6DD}" type="pres">
      <dgm:prSet presAssocID="{89084314-5132-422B-B25B-D8D5DA7C4A4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ney"/>
        </a:ext>
      </dgm:extLst>
    </dgm:pt>
    <dgm:pt modelId="{94D2AD81-9581-44AD-BDC6-B72E5750B016}" type="pres">
      <dgm:prSet presAssocID="{89084314-5132-422B-B25B-D8D5DA7C4A41}" presName="spaceRect" presStyleCnt="0"/>
      <dgm:spPr/>
    </dgm:pt>
    <dgm:pt modelId="{121AC6E2-5F7A-4361-A360-DE55D26F5558}" type="pres">
      <dgm:prSet presAssocID="{89084314-5132-422B-B25B-D8D5DA7C4A41}" presName="textRect" presStyleLbl="revTx" presStyleIdx="3" presStyleCnt="4">
        <dgm:presLayoutVars>
          <dgm:chMax val="1"/>
          <dgm:chPref val="1"/>
        </dgm:presLayoutVars>
      </dgm:prSet>
      <dgm:spPr/>
    </dgm:pt>
  </dgm:ptLst>
  <dgm:cxnLst>
    <dgm:cxn modelId="{CFE03411-841A-4611-8AC1-2581D1FBD0A3}" srcId="{60F51044-846C-4FCD-AD81-198A297643BE}" destId="{1CC74397-BA79-4E33-BC58-4BD956F4BA4E}" srcOrd="1" destOrd="0" parTransId="{7C3EDF00-C964-4D52-B452-CE2B736432FD}" sibTransId="{40FABFBB-D57A-4D34-96CE-B00ED69AF09E}"/>
    <dgm:cxn modelId="{B7BCFB18-6704-4319-85DE-924547039AC3}" type="presOf" srcId="{E0F2A195-869F-4CAA-88BC-E48C40DB70F4}" destId="{07CFE2B7-6F2D-466E-AEBB-5D6958D7D02A}" srcOrd="0" destOrd="0" presId="urn:microsoft.com/office/officeart/2018/2/layout/IconCircleList"/>
    <dgm:cxn modelId="{6F7B5C1A-390F-4B3E-87C2-E946A0C0BD78}" type="presOf" srcId="{60F51044-846C-4FCD-AD81-198A297643BE}" destId="{21F31ABF-B1CD-40B0-9F38-6F8FA8CAF656}" srcOrd="0" destOrd="0" presId="urn:microsoft.com/office/officeart/2018/2/layout/IconCircleList"/>
    <dgm:cxn modelId="{8250793F-86C4-4207-BD5D-F242AA17DFBE}" srcId="{60F51044-846C-4FCD-AD81-198A297643BE}" destId="{C36BF703-F57F-475E-ADEC-03E94E02258E}" srcOrd="0" destOrd="0" parTransId="{455253DD-553E-4884-9434-7D68816C59BE}" sibTransId="{E0F2A195-869F-4CAA-88BC-E48C40DB70F4}"/>
    <dgm:cxn modelId="{8BCE7477-A2ED-480C-916C-CA2DD471205A}" srcId="{60F51044-846C-4FCD-AD81-198A297643BE}" destId="{89084314-5132-422B-B25B-D8D5DA7C4A41}" srcOrd="3" destOrd="0" parTransId="{C0B52B7E-BAD9-4710-AFA2-8DB6FE008DA2}" sibTransId="{2DF8D3E4-FC18-4A4C-9D1A-1C5C4BF587D2}"/>
    <dgm:cxn modelId="{893D197D-9F37-4AA1-BC51-B9D2E06C5F60}" type="presOf" srcId="{1CC74397-BA79-4E33-BC58-4BD956F4BA4E}" destId="{0F72A03F-76D7-44F9-8E5E-3D5A3A4C36FB}" srcOrd="0" destOrd="0" presId="urn:microsoft.com/office/officeart/2018/2/layout/IconCircleList"/>
    <dgm:cxn modelId="{C85B3090-19FC-4F8C-8A87-9D966E6A33A0}" type="presOf" srcId="{51F1A585-AF91-4B1B-A54D-12600DC72663}" destId="{E90E2D51-6478-4D84-8B62-57A62FF569B5}" srcOrd="0" destOrd="0" presId="urn:microsoft.com/office/officeart/2018/2/layout/IconCircleList"/>
    <dgm:cxn modelId="{967B18B8-0809-4517-9E45-B00B706C8B54}" type="presOf" srcId="{E62AD29E-5AB0-4F7D-886C-903CA311504D}" destId="{DBEAF6FC-2E6F-4BB9-A4D7-C2666A96121D}" srcOrd="0" destOrd="0" presId="urn:microsoft.com/office/officeart/2018/2/layout/IconCircleList"/>
    <dgm:cxn modelId="{6C14E4C3-7FFC-4358-BD35-B4AD800693C0}" type="presOf" srcId="{89084314-5132-422B-B25B-D8D5DA7C4A41}" destId="{121AC6E2-5F7A-4361-A360-DE55D26F5558}" srcOrd="0" destOrd="0" presId="urn:microsoft.com/office/officeart/2018/2/layout/IconCircleList"/>
    <dgm:cxn modelId="{C4FFEBD3-15CA-40EF-91E4-E4F43C48FB87}" srcId="{60F51044-846C-4FCD-AD81-198A297643BE}" destId="{E62AD29E-5AB0-4F7D-886C-903CA311504D}" srcOrd="2" destOrd="0" parTransId="{3E2F73EE-BB8E-4594-AB1A-B67C9A61CAD7}" sibTransId="{51F1A585-AF91-4B1B-A54D-12600DC72663}"/>
    <dgm:cxn modelId="{E56133DC-B36A-4113-AA00-54AEF9C826D2}" type="presOf" srcId="{40FABFBB-D57A-4D34-96CE-B00ED69AF09E}" destId="{A496410A-2B38-4096-82C1-8DBDC5E4F962}" srcOrd="0" destOrd="0" presId="urn:microsoft.com/office/officeart/2018/2/layout/IconCircleList"/>
    <dgm:cxn modelId="{89E713EF-ACCD-4944-A439-9584B06F2C93}" type="presOf" srcId="{C36BF703-F57F-475E-ADEC-03E94E02258E}" destId="{C26E1971-66FA-4A5B-90E8-918BD4C17013}" srcOrd="0" destOrd="0" presId="urn:microsoft.com/office/officeart/2018/2/layout/IconCircleList"/>
    <dgm:cxn modelId="{3F1AEBB5-7916-4DC4-B7F2-1A5FEBA496BD}" type="presParOf" srcId="{21F31ABF-B1CD-40B0-9F38-6F8FA8CAF656}" destId="{E20F73CF-60C0-4F3A-B8F6-5225FB9C8002}" srcOrd="0" destOrd="0" presId="urn:microsoft.com/office/officeart/2018/2/layout/IconCircleList"/>
    <dgm:cxn modelId="{4AFEAAD8-41A0-4AD7-8E51-102481D625B5}" type="presParOf" srcId="{E20F73CF-60C0-4F3A-B8F6-5225FB9C8002}" destId="{E137F631-527B-4955-B817-48492867F9B2}" srcOrd="0" destOrd="0" presId="urn:microsoft.com/office/officeart/2018/2/layout/IconCircleList"/>
    <dgm:cxn modelId="{616C035C-E875-430C-BBA8-DEDAA82A6C04}" type="presParOf" srcId="{E137F631-527B-4955-B817-48492867F9B2}" destId="{0ECF54B5-AC7F-4168-924C-4F21861FF978}" srcOrd="0" destOrd="0" presId="urn:microsoft.com/office/officeart/2018/2/layout/IconCircleList"/>
    <dgm:cxn modelId="{7EAE42AE-F200-46F8-9409-5A2D7D482612}" type="presParOf" srcId="{E137F631-527B-4955-B817-48492867F9B2}" destId="{2AA09EB9-947B-473D-9B0B-B6D4CF2E7724}" srcOrd="1" destOrd="0" presId="urn:microsoft.com/office/officeart/2018/2/layout/IconCircleList"/>
    <dgm:cxn modelId="{26E3BBAA-9D97-4F33-B377-0E11AB284C06}" type="presParOf" srcId="{E137F631-527B-4955-B817-48492867F9B2}" destId="{BE6C2531-06C8-4BBA-9DA9-7A819F8A5FAE}" srcOrd="2" destOrd="0" presId="urn:microsoft.com/office/officeart/2018/2/layout/IconCircleList"/>
    <dgm:cxn modelId="{5FE43537-E223-4454-AB17-C9E71777BA56}" type="presParOf" srcId="{E137F631-527B-4955-B817-48492867F9B2}" destId="{C26E1971-66FA-4A5B-90E8-918BD4C17013}" srcOrd="3" destOrd="0" presId="urn:microsoft.com/office/officeart/2018/2/layout/IconCircleList"/>
    <dgm:cxn modelId="{2DB7F9F2-5B0F-4B42-A82F-38EEA467FE44}" type="presParOf" srcId="{E20F73CF-60C0-4F3A-B8F6-5225FB9C8002}" destId="{07CFE2B7-6F2D-466E-AEBB-5D6958D7D02A}" srcOrd="1" destOrd="0" presId="urn:microsoft.com/office/officeart/2018/2/layout/IconCircleList"/>
    <dgm:cxn modelId="{B8DE1999-E281-4EC4-96CC-CA615DC42BF3}" type="presParOf" srcId="{E20F73CF-60C0-4F3A-B8F6-5225FB9C8002}" destId="{9897C5B6-3778-447B-823B-C44229E8FDF9}" srcOrd="2" destOrd="0" presId="urn:microsoft.com/office/officeart/2018/2/layout/IconCircleList"/>
    <dgm:cxn modelId="{E75C599D-3FDE-4A71-984B-5503C138E2F8}" type="presParOf" srcId="{9897C5B6-3778-447B-823B-C44229E8FDF9}" destId="{11C969B0-DD14-4C80-90D1-B8268D5F4A92}" srcOrd="0" destOrd="0" presId="urn:microsoft.com/office/officeart/2018/2/layout/IconCircleList"/>
    <dgm:cxn modelId="{5964E339-3085-4DB2-8FBC-C0D53A10F0D0}" type="presParOf" srcId="{9897C5B6-3778-447B-823B-C44229E8FDF9}" destId="{3A138F7E-0328-4FB8-AF5E-CCCC91C39CB4}" srcOrd="1" destOrd="0" presId="urn:microsoft.com/office/officeart/2018/2/layout/IconCircleList"/>
    <dgm:cxn modelId="{619BD03E-C6DC-404F-A564-14B46A2C5989}" type="presParOf" srcId="{9897C5B6-3778-447B-823B-C44229E8FDF9}" destId="{4C4B3DED-CDD0-4D10-A6D9-389436CF1414}" srcOrd="2" destOrd="0" presId="urn:microsoft.com/office/officeart/2018/2/layout/IconCircleList"/>
    <dgm:cxn modelId="{AB72956A-4BD4-4708-93E0-DBB13C10F4CD}" type="presParOf" srcId="{9897C5B6-3778-447B-823B-C44229E8FDF9}" destId="{0F72A03F-76D7-44F9-8E5E-3D5A3A4C36FB}" srcOrd="3" destOrd="0" presId="urn:microsoft.com/office/officeart/2018/2/layout/IconCircleList"/>
    <dgm:cxn modelId="{A623B9B6-79FA-4D53-894F-82C9C18CE514}" type="presParOf" srcId="{E20F73CF-60C0-4F3A-B8F6-5225FB9C8002}" destId="{A496410A-2B38-4096-82C1-8DBDC5E4F962}" srcOrd="3" destOrd="0" presId="urn:microsoft.com/office/officeart/2018/2/layout/IconCircleList"/>
    <dgm:cxn modelId="{59C54354-D86A-40D7-9AFA-BEF98141D389}" type="presParOf" srcId="{E20F73CF-60C0-4F3A-B8F6-5225FB9C8002}" destId="{198019C0-2BF3-4CF2-A0CE-6EAEA64859A2}" srcOrd="4" destOrd="0" presId="urn:microsoft.com/office/officeart/2018/2/layout/IconCircleList"/>
    <dgm:cxn modelId="{F3C209AD-8D54-427E-9EDA-C85CA1BFE57D}" type="presParOf" srcId="{198019C0-2BF3-4CF2-A0CE-6EAEA64859A2}" destId="{26D5D78B-BD14-4E99-97DB-D0D3A28F08ED}" srcOrd="0" destOrd="0" presId="urn:microsoft.com/office/officeart/2018/2/layout/IconCircleList"/>
    <dgm:cxn modelId="{9532DABE-2505-4E32-9429-6D33A9FA1E74}" type="presParOf" srcId="{198019C0-2BF3-4CF2-A0CE-6EAEA64859A2}" destId="{571A0E70-F001-4B4C-8428-5B5E25EA0E90}" srcOrd="1" destOrd="0" presId="urn:microsoft.com/office/officeart/2018/2/layout/IconCircleList"/>
    <dgm:cxn modelId="{94557512-9195-4F40-91F4-B621DFEED745}" type="presParOf" srcId="{198019C0-2BF3-4CF2-A0CE-6EAEA64859A2}" destId="{6089AFF8-E4E8-4A01-A114-BB9B307998E5}" srcOrd="2" destOrd="0" presId="urn:microsoft.com/office/officeart/2018/2/layout/IconCircleList"/>
    <dgm:cxn modelId="{DC7E398E-07A1-4EB8-8E79-ADCB4944E719}" type="presParOf" srcId="{198019C0-2BF3-4CF2-A0CE-6EAEA64859A2}" destId="{DBEAF6FC-2E6F-4BB9-A4D7-C2666A96121D}" srcOrd="3" destOrd="0" presId="urn:microsoft.com/office/officeart/2018/2/layout/IconCircleList"/>
    <dgm:cxn modelId="{F607529F-15BC-42A9-8971-E4ACE6C92E71}" type="presParOf" srcId="{E20F73CF-60C0-4F3A-B8F6-5225FB9C8002}" destId="{E90E2D51-6478-4D84-8B62-57A62FF569B5}" srcOrd="5" destOrd="0" presId="urn:microsoft.com/office/officeart/2018/2/layout/IconCircleList"/>
    <dgm:cxn modelId="{E6A0CB8A-8ABB-499C-843B-5461C2C9E2F0}" type="presParOf" srcId="{E20F73CF-60C0-4F3A-B8F6-5225FB9C8002}" destId="{09E07C05-F958-4130-B5D0-35BFEEE2D01D}" srcOrd="6" destOrd="0" presId="urn:microsoft.com/office/officeart/2018/2/layout/IconCircleList"/>
    <dgm:cxn modelId="{6835BAD0-E50A-4883-A123-2527258FB74F}" type="presParOf" srcId="{09E07C05-F958-4130-B5D0-35BFEEE2D01D}" destId="{129E8705-40F0-459B-A055-4E5F5A0AF310}" srcOrd="0" destOrd="0" presId="urn:microsoft.com/office/officeart/2018/2/layout/IconCircleList"/>
    <dgm:cxn modelId="{3DB0749D-33BA-4ECF-88A2-4B0BE638F1A0}" type="presParOf" srcId="{09E07C05-F958-4130-B5D0-35BFEEE2D01D}" destId="{FCFB4FB9-C628-408D-BF3F-01E9FA7AD6DD}" srcOrd="1" destOrd="0" presId="urn:microsoft.com/office/officeart/2018/2/layout/IconCircleList"/>
    <dgm:cxn modelId="{012F16E8-CC49-4F18-BC9E-06EAE61BA26B}" type="presParOf" srcId="{09E07C05-F958-4130-B5D0-35BFEEE2D01D}" destId="{94D2AD81-9581-44AD-BDC6-B72E5750B016}" srcOrd="2" destOrd="0" presId="urn:microsoft.com/office/officeart/2018/2/layout/IconCircleList"/>
    <dgm:cxn modelId="{955E7424-1710-46E3-A67E-156926622243}" type="presParOf" srcId="{09E07C05-F958-4130-B5D0-35BFEEE2D01D}" destId="{121AC6E2-5F7A-4361-A360-DE55D26F5558}"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A0ACD2-4011-4489-8E64-AA075515B1D0}" type="doc">
      <dgm:prSet loTypeId="urn:microsoft.com/office/officeart/2008/layout/RadialCluster" loCatId="relationship" qsTypeId="urn:microsoft.com/office/officeart/2005/8/quickstyle/simple3" qsCatId="simple" csTypeId="urn:microsoft.com/office/officeart/2005/8/colors/colorful1" csCatId="colorful" phldr="1"/>
      <dgm:spPr/>
      <dgm:t>
        <a:bodyPr/>
        <a:lstStyle/>
        <a:p>
          <a:endParaRPr lang="en-GB"/>
        </a:p>
      </dgm:t>
    </dgm:pt>
    <dgm:pt modelId="{69434B78-3FC2-48F4-9991-79073B323241}">
      <dgm:prSet phldrT="[Text]"/>
      <dgm:spPr/>
      <dgm:t>
        <a:bodyPr/>
        <a:lstStyle/>
        <a:p>
          <a:r>
            <a:rPr lang="en-GB"/>
            <a:t> Holistic Evaluation</a:t>
          </a:r>
        </a:p>
        <a:p>
          <a:r>
            <a:rPr lang="en-GB"/>
            <a:t>Framework  </a:t>
          </a:r>
          <a:endParaRPr lang="en-GB" dirty="0"/>
        </a:p>
      </dgm:t>
    </dgm:pt>
    <dgm:pt modelId="{4A05D08B-56A9-480F-A387-10E8E08114E3}" type="parTrans" cxnId="{DEB321F4-6BE8-4580-B214-027A5C332FC9}">
      <dgm:prSet/>
      <dgm:spPr/>
      <dgm:t>
        <a:bodyPr/>
        <a:lstStyle/>
        <a:p>
          <a:endParaRPr lang="en-GB">
            <a:solidFill>
              <a:schemeClr val="tx1"/>
            </a:solidFill>
          </a:endParaRPr>
        </a:p>
      </dgm:t>
    </dgm:pt>
    <dgm:pt modelId="{D860BE05-E72F-45C4-AF4A-1C367669280F}" type="sibTrans" cxnId="{DEB321F4-6BE8-4580-B214-027A5C332FC9}">
      <dgm:prSet/>
      <dgm:spPr/>
      <dgm:t>
        <a:bodyPr/>
        <a:lstStyle/>
        <a:p>
          <a:endParaRPr lang="en-GB">
            <a:solidFill>
              <a:schemeClr val="tx1"/>
            </a:solidFill>
          </a:endParaRPr>
        </a:p>
      </dgm:t>
    </dgm:pt>
    <dgm:pt modelId="{E8C6D1CA-869C-4D4B-A5DE-734C460AF6DA}">
      <dgm:prSet phldrT="[Text]" custT="1"/>
      <dgm:spPr/>
      <dgm:t>
        <a:bodyPr/>
        <a:lstStyle/>
        <a:p>
          <a:r>
            <a:rPr lang="en-GB" sz="1600" dirty="0"/>
            <a:t>Outputs  </a:t>
          </a:r>
        </a:p>
        <a:p>
          <a:r>
            <a:rPr lang="en-GB" sz="1600" dirty="0"/>
            <a:t>(i.e. who access what, when and their characteristics)  </a:t>
          </a:r>
        </a:p>
      </dgm:t>
    </dgm:pt>
    <dgm:pt modelId="{8CC92A86-E9CD-4556-9955-A583B6B4F5FE}" type="parTrans" cxnId="{2658CDDC-F57E-4504-8E18-0852C57E57EA}">
      <dgm:prSet/>
      <dgm:spPr/>
      <dgm:t>
        <a:bodyPr/>
        <a:lstStyle/>
        <a:p>
          <a:endParaRPr lang="en-GB">
            <a:solidFill>
              <a:schemeClr val="tx1"/>
            </a:solidFill>
          </a:endParaRPr>
        </a:p>
      </dgm:t>
    </dgm:pt>
    <dgm:pt modelId="{61BC5A51-0B2A-45F8-A668-19DE96F6220F}" type="sibTrans" cxnId="{2658CDDC-F57E-4504-8E18-0852C57E57EA}">
      <dgm:prSet/>
      <dgm:spPr/>
      <dgm:t>
        <a:bodyPr/>
        <a:lstStyle/>
        <a:p>
          <a:endParaRPr lang="en-GB">
            <a:solidFill>
              <a:schemeClr val="tx1"/>
            </a:solidFill>
          </a:endParaRPr>
        </a:p>
      </dgm:t>
    </dgm:pt>
    <dgm:pt modelId="{286C6AA5-265F-4AA3-825A-646CAC6E1A39}">
      <dgm:prSet phldrT="[Text]" custT="1"/>
      <dgm:spPr/>
      <dgm:t>
        <a:bodyPr/>
        <a:lstStyle/>
        <a:p>
          <a:r>
            <a:rPr lang="en-GB" sz="1600"/>
            <a:t>Outcomes </a:t>
          </a:r>
        </a:p>
        <a:p>
          <a:r>
            <a:rPr lang="en-GB" sz="1600"/>
            <a:t>(i.e., longitudinal Impact of services upon wellbeing)</a:t>
          </a:r>
          <a:endParaRPr lang="en-GB" sz="1600" dirty="0"/>
        </a:p>
      </dgm:t>
    </dgm:pt>
    <dgm:pt modelId="{538460C2-14B1-4E8D-9E64-E10563057E56}" type="parTrans" cxnId="{661B4416-E8AE-47F8-A822-866790F3EA1A}">
      <dgm:prSet/>
      <dgm:spPr/>
      <dgm:t>
        <a:bodyPr/>
        <a:lstStyle/>
        <a:p>
          <a:endParaRPr lang="en-GB">
            <a:solidFill>
              <a:schemeClr val="tx1"/>
            </a:solidFill>
          </a:endParaRPr>
        </a:p>
      </dgm:t>
    </dgm:pt>
    <dgm:pt modelId="{4E273985-BB57-4D79-A2B6-A8AC4C920393}" type="sibTrans" cxnId="{661B4416-E8AE-47F8-A822-866790F3EA1A}">
      <dgm:prSet/>
      <dgm:spPr/>
      <dgm:t>
        <a:bodyPr/>
        <a:lstStyle/>
        <a:p>
          <a:endParaRPr lang="en-GB">
            <a:solidFill>
              <a:schemeClr val="tx1"/>
            </a:solidFill>
          </a:endParaRPr>
        </a:p>
      </dgm:t>
    </dgm:pt>
    <dgm:pt modelId="{DFD4BF1F-F9A4-49E9-BC54-2CE8938ACF7F}">
      <dgm:prSet phldrT="[Text]" custT="1"/>
      <dgm:spPr/>
      <dgm:t>
        <a:bodyPr/>
        <a:lstStyle/>
        <a:p>
          <a:r>
            <a:rPr lang="en-GB" sz="1600" dirty="0"/>
            <a:t>Economic Outcomes</a:t>
          </a:r>
        </a:p>
        <a:p>
          <a:r>
            <a:rPr lang="en-GB" sz="1600" dirty="0"/>
            <a:t>(i.e. Cost Benefit Analysis, KPI reporting, quality assessments, SRI’s)</a:t>
          </a:r>
        </a:p>
      </dgm:t>
    </dgm:pt>
    <dgm:pt modelId="{1DD59C02-A0EF-4D91-830E-B5AFF7586E25}" type="parTrans" cxnId="{CE32F7DC-21B6-49D2-A18B-650DE3E5C004}">
      <dgm:prSet/>
      <dgm:spPr/>
      <dgm:t>
        <a:bodyPr/>
        <a:lstStyle/>
        <a:p>
          <a:endParaRPr lang="en-GB">
            <a:solidFill>
              <a:schemeClr val="tx1"/>
            </a:solidFill>
          </a:endParaRPr>
        </a:p>
      </dgm:t>
    </dgm:pt>
    <dgm:pt modelId="{0FBC1E3C-6767-4304-8A27-23124743F278}" type="sibTrans" cxnId="{CE32F7DC-21B6-49D2-A18B-650DE3E5C004}">
      <dgm:prSet/>
      <dgm:spPr/>
      <dgm:t>
        <a:bodyPr/>
        <a:lstStyle/>
        <a:p>
          <a:endParaRPr lang="en-GB">
            <a:solidFill>
              <a:schemeClr val="tx1"/>
            </a:solidFill>
          </a:endParaRPr>
        </a:p>
      </dgm:t>
    </dgm:pt>
    <dgm:pt modelId="{F7E56E55-EAAA-4B64-A9E8-9066077ADC9F}" type="pres">
      <dgm:prSet presAssocID="{60A0ACD2-4011-4489-8E64-AA075515B1D0}" presName="Name0" presStyleCnt="0">
        <dgm:presLayoutVars>
          <dgm:chMax val="1"/>
          <dgm:chPref val="1"/>
          <dgm:dir/>
          <dgm:animOne val="branch"/>
          <dgm:animLvl val="lvl"/>
        </dgm:presLayoutVars>
      </dgm:prSet>
      <dgm:spPr/>
    </dgm:pt>
    <dgm:pt modelId="{CDCBCBEF-37B1-4A43-86DF-78AFCE697A70}" type="pres">
      <dgm:prSet presAssocID="{69434B78-3FC2-48F4-9991-79073B323241}" presName="singleCycle" presStyleCnt="0"/>
      <dgm:spPr/>
    </dgm:pt>
    <dgm:pt modelId="{A079E204-9BD2-4232-BA9C-0F0248A59473}" type="pres">
      <dgm:prSet presAssocID="{69434B78-3FC2-48F4-9991-79073B323241}" presName="singleCenter" presStyleLbl="node1" presStyleIdx="0" presStyleCnt="4" custScaleX="163208" custScaleY="149645" custLinFactNeighborX="1810" custLinFactNeighborY="2347">
        <dgm:presLayoutVars>
          <dgm:chMax val="7"/>
          <dgm:chPref val="7"/>
        </dgm:presLayoutVars>
      </dgm:prSet>
      <dgm:spPr/>
    </dgm:pt>
    <dgm:pt modelId="{C7F05D03-FC37-414E-9BD8-21044311BB65}" type="pres">
      <dgm:prSet presAssocID="{8CC92A86-E9CD-4556-9955-A583B6B4F5FE}" presName="Name56" presStyleLbl="parChTrans1D2" presStyleIdx="0" presStyleCnt="3"/>
      <dgm:spPr/>
    </dgm:pt>
    <dgm:pt modelId="{996B8F77-F34C-4956-BA99-A07EF28CCF50}" type="pres">
      <dgm:prSet presAssocID="{E8C6D1CA-869C-4D4B-A5DE-734C460AF6DA}" presName="text0" presStyleLbl="node1" presStyleIdx="1" presStyleCnt="4" custScaleX="231235" custScaleY="189240" custRadScaleRad="101692" custRadScaleInc="2248">
        <dgm:presLayoutVars>
          <dgm:bulletEnabled val="1"/>
        </dgm:presLayoutVars>
      </dgm:prSet>
      <dgm:spPr/>
    </dgm:pt>
    <dgm:pt modelId="{C4CDEB1D-AE2B-4A8C-8669-41EF6685776A}" type="pres">
      <dgm:prSet presAssocID="{538460C2-14B1-4E8D-9E64-E10563057E56}" presName="Name56" presStyleLbl="parChTrans1D2" presStyleIdx="1" presStyleCnt="3"/>
      <dgm:spPr/>
    </dgm:pt>
    <dgm:pt modelId="{F8B22782-47E0-408E-81C0-C487F1089E9C}" type="pres">
      <dgm:prSet presAssocID="{286C6AA5-265F-4AA3-825A-646CAC6E1A39}" presName="text0" presStyleLbl="node1" presStyleIdx="2" presStyleCnt="4" custScaleX="214506" custScaleY="228526" custRadScaleRad="131960" custRadScaleInc="-18360">
        <dgm:presLayoutVars>
          <dgm:bulletEnabled val="1"/>
        </dgm:presLayoutVars>
      </dgm:prSet>
      <dgm:spPr/>
    </dgm:pt>
    <dgm:pt modelId="{EE9D8E84-C2FA-4FA7-A967-776D38823BBF}" type="pres">
      <dgm:prSet presAssocID="{1DD59C02-A0EF-4D91-830E-B5AFF7586E25}" presName="Name56" presStyleLbl="parChTrans1D2" presStyleIdx="2" presStyleCnt="3"/>
      <dgm:spPr/>
    </dgm:pt>
    <dgm:pt modelId="{63F1F458-3E43-4F91-9E52-11F6E01B8D07}" type="pres">
      <dgm:prSet presAssocID="{DFD4BF1F-F9A4-49E9-BC54-2CE8938ACF7F}" presName="text0" presStyleLbl="node1" presStyleIdx="3" presStyleCnt="4" custScaleX="221365" custScaleY="190465" custRadScaleRad="131025" custRadScaleInc="-117">
        <dgm:presLayoutVars>
          <dgm:bulletEnabled val="1"/>
        </dgm:presLayoutVars>
      </dgm:prSet>
      <dgm:spPr/>
    </dgm:pt>
  </dgm:ptLst>
  <dgm:cxnLst>
    <dgm:cxn modelId="{89D3AB10-772D-4FC5-9A77-7C33DEDDAF5A}" type="presOf" srcId="{286C6AA5-265F-4AA3-825A-646CAC6E1A39}" destId="{F8B22782-47E0-408E-81C0-C487F1089E9C}" srcOrd="0" destOrd="0" presId="urn:microsoft.com/office/officeart/2008/layout/RadialCluster"/>
    <dgm:cxn modelId="{661B4416-E8AE-47F8-A822-866790F3EA1A}" srcId="{69434B78-3FC2-48F4-9991-79073B323241}" destId="{286C6AA5-265F-4AA3-825A-646CAC6E1A39}" srcOrd="1" destOrd="0" parTransId="{538460C2-14B1-4E8D-9E64-E10563057E56}" sibTransId="{4E273985-BB57-4D79-A2B6-A8AC4C920393}"/>
    <dgm:cxn modelId="{1860342C-DEBB-4890-8E21-4F5C091903E7}" type="presOf" srcId="{E8C6D1CA-869C-4D4B-A5DE-734C460AF6DA}" destId="{996B8F77-F34C-4956-BA99-A07EF28CCF50}" srcOrd="0" destOrd="0" presId="urn:microsoft.com/office/officeart/2008/layout/RadialCluster"/>
    <dgm:cxn modelId="{51776E2D-10E5-4AA5-B285-74AA110002F6}" type="presOf" srcId="{1DD59C02-A0EF-4D91-830E-B5AFF7586E25}" destId="{EE9D8E84-C2FA-4FA7-A967-776D38823BBF}" srcOrd="0" destOrd="0" presId="urn:microsoft.com/office/officeart/2008/layout/RadialCluster"/>
    <dgm:cxn modelId="{0F6C277F-862F-4673-8719-DE2B7CE04BAC}" type="presOf" srcId="{8CC92A86-E9CD-4556-9955-A583B6B4F5FE}" destId="{C7F05D03-FC37-414E-9BD8-21044311BB65}" srcOrd="0" destOrd="0" presId="urn:microsoft.com/office/officeart/2008/layout/RadialCluster"/>
    <dgm:cxn modelId="{27301680-7FFC-4DE6-A43A-3560D2CAD81F}" type="presOf" srcId="{69434B78-3FC2-48F4-9991-79073B323241}" destId="{A079E204-9BD2-4232-BA9C-0F0248A59473}" srcOrd="0" destOrd="0" presId="urn:microsoft.com/office/officeart/2008/layout/RadialCluster"/>
    <dgm:cxn modelId="{E7CB2E80-E787-4460-86F3-B3A1E69D47C0}" type="presOf" srcId="{538460C2-14B1-4E8D-9E64-E10563057E56}" destId="{C4CDEB1D-AE2B-4A8C-8669-41EF6685776A}" srcOrd="0" destOrd="0" presId="urn:microsoft.com/office/officeart/2008/layout/RadialCluster"/>
    <dgm:cxn modelId="{2DD61895-1E10-4EF0-B608-453696EEB948}" type="presOf" srcId="{60A0ACD2-4011-4489-8E64-AA075515B1D0}" destId="{F7E56E55-EAAA-4B64-A9E8-9066077ADC9F}" srcOrd="0" destOrd="0" presId="urn:microsoft.com/office/officeart/2008/layout/RadialCluster"/>
    <dgm:cxn modelId="{45DDFDD3-F40E-4828-B67B-DE909B35AC63}" type="presOf" srcId="{DFD4BF1F-F9A4-49E9-BC54-2CE8938ACF7F}" destId="{63F1F458-3E43-4F91-9E52-11F6E01B8D07}" srcOrd="0" destOrd="0" presId="urn:microsoft.com/office/officeart/2008/layout/RadialCluster"/>
    <dgm:cxn modelId="{2658CDDC-F57E-4504-8E18-0852C57E57EA}" srcId="{69434B78-3FC2-48F4-9991-79073B323241}" destId="{E8C6D1CA-869C-4D4B-A5DE-734C460AF6DA}" srcOrd="0" destOrd="0" parTransId="{8CC92A86-E9CD-4556-9955-A583B6B4F5FE}" sibTransId="{61BC5A51-0B2A-45F8-A668-19DE96F6220F}"/>
    <dgm:cxn modelId="{CE32F7DC-21B6-49D2-A18B-650DE3E5C004}" srcId="{69434B78-3FC2-48F4-9991-79073B323241}" destId="{DFD4BF1F-F9A4-49E9-BC54-2CE8938ACF7F}" srcOrd="2" destOrd="0" parTransId="{1DD59C02-A0EF-4D91-830E-B5AFF7586E25}" sibTransId="{0FBC1E3C-6767-4304-8A27-23124743F278}"/>
    <dgm:cxn modelId="{DEB321F4-6BE8-4580-B214-027A5C332FC9}" srcId="{60A0ACD2-4011-4489-8E64-AA075515B1D0}" destId="{69434B78-3FC2-48F4-9991-79073B323241}" srcOrd="0" destOrd="0" parTransId="{4A05D08B-56A9-480F-A387-10E8E08114E3}" sibTransId="{D860BE05-E72F-45C4-AF4A-1C367669280F}"/>
    <dgm:cxn modelId="{2CF77DD6-EA28-4B9D-8E00-7765EC979C14}" type="presParOf" srcId="{F7E56E55-EAAA-4B64-A9E8-9066077ADC9F}" destId="{CDCBCBEF-37B1-4A43-86DF-78AFCE697A70}" srcOrd="0" destOrd="0" presId="urn:microsoft.com/office/officeart/2008/layout/RadialCluster"/>
    <dgm:cxn modelId="{A45310FA-48E9-41BA-BE6F-598EE15EB36C}" type="presParOf" srcId="{CDCBCBEF-37B1-4A43-86DF-78AFCE697A70}" destId="{A079E204-9BD2-4232-BA9C-0F0248A59473}" srcOrd="0" destOrd="0" presId="urn:microsoft.com/office/officeart/2008/layout/RadialCluster"/>
    <dgm:cxn modelId="{23268AD1-5BE7-4EB7-9BD3-7A7433825AA9}" type="presParOf" srcId="{CDCBCBEF-37B1-4A43-86DF-78AFCE697A70}" destId="{C7F05D03-FC37-414E-9BD8-21044311BB65}" srcOrd="1" destOrd="0" presId="urn:microsoft.com/office/officeart/2008/layout/RadialCluster"/>
    <dgm:cxn modelId="{DF143EF5-D386-46E7-8FD9-BE1CBB01461A}" type="presParOf" srcId="{CDCBCBEF-37B1-4A43-86DF-78AFCE697A70}" destId="{996B8F77-F34C-4956-BA99-A07EF28CCF50}" srcOrd="2" destOrd="0" presId="urn:microsoft.com/office/officeart/2008/layout/RadialCluster"/>
    <dgm:cxn modelId="{C368EE49-50E0-4F35-8A75-DC689BCCE185}" type="presParOf" srcId="{CDCBCBEF-37B1-4A43-86DF-78AFCE697A70}" destId="{C4CDEB1D-AE2B-4A8C-8669-41EF6685776A}" srcOrd="3" destOrd="0" presId="urn:microsoft.com/office/officeart/2008/layout/RadialCluster"/>
    <dgm:cxn modelId="{F220ACFB-9437-4290-B316-BF65ADA21D5C}" type="presParOf" srcId="{CDCBCBEF-37B1-4A43-86DF-78AFCE697A70}" destId="{F8B22782-47E0-408E-81C0-C487F1089E9C}" srcOrd="4" destOrd="0" presId="urn:microsoft.com/office/officeart/2008/layout/RadialCluster"/>
    <dgm:cxn modelId="{03C21654-ACE4-47E0-8567-5438B2686EE0}" type="presParOf" srcId="{CDCBCBEF-37B1-4A43-86DF-78AFCE697A70}" destId="{EE9D8E84-C2FA-4FA7-A967-776D38823BBF}" srcOrd="5" destOrd="0" presId="urn:microsoft.com/office/officeart/2008/layout/RadialCluster"/>
    <dgm:cxn modelId="{147E3921-62FD-4379-A99A-283EEC0F3B44}" type="presParOf" srcId="{CDCBCBEF-37B1-4A43-86DF-78AFCE697A70}" destId="{63F1F458-3E43-4F91-9E52-11F6E01B8D07}"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7D95B5-2EEE-4A68-812F-F397A678F91D}" type="doc">
      <dgm:prSet loTypeId="urn:microsoft.com/office/officeart/2005/8/layout/vList2" loCatId="list" qsTypeId="urn:microsoft.com/office/officeart/2005/8/quickstyle/simple5" qsCatId="simple" csTypeId="urn:microsoft.com/office/officeart/2005/8/colors/colorful1" csCatId="colorful" phldr="1"/>
      <dgm:spPr/>
      <dgm:t>
        <a:bodyPr/>
        <a:lstStyle/>
        <a:p>
          <a:endParaRPr lang="en-US"/>
        </a:p>
      </dgm:t>
    </dgm:pt>
    <dgm:pt modelId="{629E8802-7BC3-407C-8AD6-BDB6340C5BF3}">
      <dgm:prSet/>
      <dgm:spPr/>
      <dgm:t>
        <a:bodyPr/>
        <a:lstStyle/>
        <a:p>
          <a:r>
            <a:rPr lang="en-GB" dirty="0"/>
            <a:t>From the literature reviewed there is evidence suggesting that the outcomes measured fall into </a:t>
          </a:r>
          <a:r>
            <a:rPr lang="en-GB" b="1" dirty="0"/>
            <a:t>4 areas</a:t>
          </a:r>
          <a:r>
            <a:rPr lang="en-GB" dirty="0"/>
            <a:t>, all representing key components which make up the term ‘well-being’.  </a:t>
          </a:r>
          <a:endParaRPr lang="en-US" dirty="0"/>
        </a:p>
      </dgm:t>
    </dgm:pt>
    <dgm:pt modelId="{6EA72181-C27D-4C1B-97BE-ED20E86D0CBD}" type="parTrans" cxnId="{7A3D2BE6-EF2A-48D5-B82D-DA445D73B413}">
      <dgm:prSet/>
      <dgm:spPr/>
      <dgm:t>
        <a:bodyPr/>
        <a:lstStyle/>
        <a:p>
          <a:endParaRPr lang="en-US"/>
        </a:p>
      </dgm:t>
    </dgm:pt>
    <dgm:pt modelId="{016740B6-EA16-4142-BCCA-555753F53EED}" type="sibTrans" cxnId="{7A3D2BE6-EF2A-48D5-B82D-DA445D73B413}">
      <dgm:prSet/>
      <dgm:spPr/>
      <dgm:t>
        <a:bodyPr/>
        <a:lstStyle/>
        <a:p>
          <a:endParaRPr lang="en-US"/>
        </a:p>
      </dgm:t>
    </dgm:pt>
    <dgm:pt modelId="{F96AC1FD-52F4-42C6-BF97-A8A9903F5807}">
      <dgm:prSet/>
      <dgm:spPr/>
      <dgm:t>
        <a:bodyPr/>
        <a:lstStyle/>
        <a:p>
          <a:r>
            <a:rPr lang="en-GB" dirty="0"/>
            <a:t>There was a heavier weighting on economical outcomes in grey literature through using descriptive data.</a:t>
          </a:r>
          <a:endParaRPr lang="en-US" dirty="0"/>
        </a:p>
      </dgm:t>
    </dgm:pt>
    <dgm:pt modelId="{23571800-6BBA-403F-9370-EAFBB0F9EBE8}" type="parTrans" cxnId="{341CF85C-3F94-4D2E-A7A3-FCA604136A7E}">
      <dgm:prSet/>
      <dgm:spPr/>
      <dgm:t>
        <a:bodyPr/>
        <a:lstStyle/>
        <a:p>
          <a:endParaRPr lang="en-US"/>
        </a:p>
      </dgm:t>
    </dgm:pt>
    <dgm:pt modelId="{C15E07AA-85DB-48C9-B8B6-4E94F4E6A223}" type="sibTrans" cxnId="{341CF85C-3F94-4D2E-A7A3-FCA604136A7E}">
      <dgm:prSet/>
      <dgm:spPr/>
      <dgm:t>
        <a:bodyPr/>
        <a:lstStyle/>
        <a:p>
          <a:endParaRPr lang="en-US"/>
        </a:p>
      </dgm:t>
    </dgm:pt>
    <dgm:pt modelId="{7DC03A73-09AB-4E94-AF92-24E71F44D3A6}">
      <dgm:prSet/>
      <dgm:spPr/>
      <dgm:t>
        <a:bodyPr/>
        <a:lstStyle/>
        <a:p>
          <a:r>
            <a:rPr lang="en-GB" dirty="0"/>
            <a:t>There was a heavier weighting on social and psychological outcomes in published articles through using validated measurements (for example the UCLA loneliness Scale)</a:t>
          </a:r>
        </a:p>
        <a:p>
          <a:endParaRPr lang="en-GB" dirty="0"/>
        </a:p>
      </dgm:t>
    </dgm:pt>
    <dgm:pt modelId="{8C1B6F2E-6B12-4E2B-8F64-E3B87863FBCA}" type="parTrans" cxnId="{8FBD9F52-5FA0-4A95-9E1D-B10A91DD3A87}">
      <dgm:prSet/>
      <dgm:spPr/>
      <dgm:t>
        <a:bodyPr/>
        <a:lstStyle/>
        <a:p>
          <a:endParaRPr lang="en-US"/>
        </a:p>
      </dgm:t>
    </dgm:pt>
    <dgm:pt modelId="{AE99DBFF-5132-4972-BB9C-EC9367FD0850}" type="sibTrans" cxnId="{8FBD9F52-5FA0-4A95-9E1D-B10A91DD3A87}">
      <dgm:prSet/>
      <dgm:spPr/>
      <dgm:t>
        <a:bodyPr/>
        <a:lstStyle/>
        <a:p>
          <a:endParaRPr lang="en-US"/>
        </a:p>
      </dgm:t>
    </dgm:pt>
    <dgm:pt modelId="{138C3F32-E514-4B9A-BD70-45D73961A16C}" type="pres">
      <dgm:prSet presAssocID="{CF7D95B5-2EEE-4A68-812F-F397A678F91D}" presName="linear" presStyleCnt="0">
        <dgm:presLayoutVars>
          <dgm:animLvl val="lvl"/>
          <dgm:resizeHandles val="exact"/>
        </dgm:presLayoutVars>
      </dgm:prSet>
      <dgm:spPr/>
    </dgm:pt>
    <dgm:pt modelId="{A792BDD1-230E-4009-A56F-673DF037311D}" type="pres">
      <dgm:prSet presAssocID="{629E8802-7BC3-407C-8AD6-BDB6340C5BF3}" presName="parentText" presStyleLbl="node1" presStyleIdx="0" presStyleCnt="3">
        <dgm:presLayoutVars>
          <dgm:chMax val="0"/>
          <dgm:bulletEnabled val="1"/>
        </dgm:presLayoutVars>
      </dgm:prSet>
      <dgm:spPr/>
    </dgm:pt>
    <dgm:pt modelId="{C6E9D754-1EFF-4890-8CBA-151F16188DCA}" type="pres">
      <dgm:prSet presAssocID="{016740B6-EA16-4142-BCCA-555753F53EED}" presName="spacer" presStyleCnt="0"/>
      <dgm:spPr/>
    </dgm:pt>
    <dgm:pt modelId="{D4D2BD90-24A6-46FF-A9D6-EDD0980981A5}" type="pres">
      <dgm:prSet presAssocID="{F96AC1FD-52F4-42C6-BF97-A8A9903F5807}" presName="parentText" presStyleLbl="node1" presStyleIdx="1" presStyleCnt="3" custScaleY="83010">
        <dgm:presLayoutVars>
          <dgm:chMax val="0"/>
          <dgm:bulletEnabled val="1"/>
        </dgm:presLayoutVars>
      </dgm:prSet>
      <dgm:spPr/>
    </dgm:pt>
    <dgm:pt modelId="{E2677FCD-DCF3-48E3-94DB-08B88EF6E30C}" type="pres">
      <dgm:prSet presAssocID="{C15E07AA-85DB-48C9-B8B6-4E94F4E6A223}" presName="spacer" presStyleCnt="0"/>
      <dgm:spPr/>
    </dgm:pt>
    <dgm:pt modelId="{B692748E-4356-4CEB-93D4-4F78CB914876}" type="pres">
      <dgm:prSet presAssocID="{7DC03A73-09AB-4E94-AF92-24E71F44D3A6}" presName="parentText" presStyleLbl="node1" presStyleIdx="2" presStyleCnt="3">
        <dgm:presLayoutVars>
          <dgm:chMax val="0"/>
          <dgm:bulletEnabled val="1"/>
        </dgm:presLayoutVars>
      </dgm:prSet>
      <dgm:spPr/>
    </dgm:pt>
  </dgm:ptLst>
  <dgm:cxnLst>
    <dgm:cxn modelId="{2CE2A30E-3BBF-4CA5-B875-F6695CB35083}" type="presOf" srcId="{CF7D95B5-2EEE-4A68-812F-F397A678F91D}" destId="{138C3F32-E514-4B9A-BD70-45D73961A16C}" srcOrd="0" destOrd="0" presId="urn:microsoft.com/office/officeart/2005/8/layout/vList2"/>
    <dgm:cxn modelId="{9F070337-132B-431E-BB5F-46ECB3A88738}" type="presOf" srcId="{F96AC1FD-52F4-42C6-BF97-A8A9903F5807}" destId="{D4D2BD90-24A6-46FF-A9D6-EDD0980981A5}" srcOrd="0" destOrd="0" presId="urn:microsoft.com/office/officeart/2005/8/layout/vList2"/>
    <dgm:cxn modelId="{341CF85C-3F94-4D2E-A7A3-FCA604136A7E}" srcId="{CF7D95B5-2EEE-4A68-812F-F397A678F91D}" destId="{F96AC1FD-52F4-42C6-BF97-A8A9903F5807}" srcOrd="1" destOrd="0" parTransId="{23571800-6BBA-403F-9370-EAFBB0F9EBE8}" sibTransId="{C15E07AA-85DB-48C9-B8B6-4E94F4E6A223}"/>
    <dgm:cxn modelId="{3DB7B748-E92F-4CDE-919E-E1CFD09C8FA7}" type="presOf" srcId="{629E8802-7BC3-407C-8AD6-BDB6340C5BF3}" destId="{A792BDD1-230E-4009-A56F-673DF037311D}" srcOrd="0" destOrd="0" presId="urn:microsoft.com/office/officeart/2005/8/layout/vList2"/>
    <dgm:cxn modelId="{8FBD9F52-5FA0-4A95-9E1D-B10A91DD3A87}" srcId="{CF7D95B5-2EEE-4A68-812F-F397A678F91D}" destId="{7DC03A73-09AB-4E94-AF92-24E71F44D3A6}" srcOrd="2" destOrd="0" parTransId="{8C1B6F2E-6B12-4E2B-8F64-E3B87863FBCA}" sibTransId="{AE99DBFF-5132-4972-BB9C-EC9367FD0850}"/>
    <dgm:cxn modelId="{3BA745E2-0CD3-4695-8B71-5A3E97AAE790}" type="presOf" srcId="{7DC03A73-09AB-4E94-AF92-24E71F44D3A6}" destId="{B692748E-4356-4CEB-93D4-4F78CB914876}" srcOrd="0" destOrd="0" presId="urn:microsoft.com/office/officeart/2005/8/layout/vList2"/>
    <dgm:cxn modelId="{7A3D2BE6-EF2A-48D5-B82D-DA445D73B413}" srcId="{CF7D95B5-2EEE-4A68-812F-F397A678F91D}" destId="{629E8802-7BC3-407C-8AD6-BDB6340C5BF3}" srcOrd="0" destOrd="0" parTransId="{6EA72181-C27D-4C1B-97BE-ED20E86D0CBD}" sibTransId="{016740B6-EA16-4142-BCCA-555753F53EED}"/>
    <dgm:cxn modelId="{4B2E8264-A70B-4617-AC44-FB8E21ED9ED0}" type="presParOf" srcId="{138C3F32-E514-4B9A-BD70-45D73961A16C}" destId="{A792BDD1-230E-4009-A56F-673DF037311D}" srcOrd="0" destOrd="0" presId="urn:microsoft.com/office/officeart/2005/8/layout/vList2"/>
    <dgm:cxn modelId="{76E8C505-B9C8-4D90-AEA8-A705D8A7E29A}" type="presParOf" srcId="{138C3F32-E514-4B9A-BD70-45D73961A16C}" destId="{C6E9D754-1EFF-4890-8CBA-151F16188DCA}" srcOrd="1" destOrd="0" presId="urn:microsoft.com/office/officeart/2005/8/layout/vList2"/>
    <dgm:cxn modelId="{D55CBD92-14B8-444F-8EF1-5E037C7D7F08}" type="presParOf" srcId="{138C3F32-E514-4B9A-BD70-45D73961A16C}" destId="{D4D2BD90-24A6-46FF-A9D6-EDD0980981A5}" srcOrd="2" destOrd="0" presId="urn:microsoft.com/office/officeart/2005/8/layout/vList2"/>
    <dgm:cxn modelId="{A14CA6EB-FC04-43F0-A6E3-668A25EE32B0}" type="presParOf" srcId="{138C3F32-E514-4B9A-BD70-45D73961A16C}" destId="{E2677FCD-DCF3-48E3-94DB-08B88EF6E30C}" srcOrd="3" destOrd="0" presId="urn:microsoft.com/office/officeart/2005/8/layout/vList2"/>
    <dgm:cxn modelId="{55428505-AFA9-43C2-94E2-00476CABCE4A}" type="presParOf" srcId="{138C3F32-E514-4B9A-BD70-45D73961A16C}" destId="{B692748E-4356-4CEB-93D4-4F78CB91487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2E24E7-84C4-4B3B-9B70-06D480CB7928}" type="doc">
      <dgm:prSet loTypeId="urn:microsoft.com/office/officeart/2005/8/layout/cycle4" loCatId="relationship" qsTypeId="urn:microsoft.com/office/officeart/2005/8/quickstyle/3d2" qsCatId="3D" csTypeId="urn:microsoft.com/office/officeart/2005/8/colors/colorful1" csCatId="colorful" phldr="1"/>
      <dgm:spPr/>
      <dgm:t>
        <a:bodyPr/>
        <a:lstStyle/>
        <a:p>
          <a:endParaRPr lang="en-GB"/>
        </a:p>
      </dgm:t>
    </dgm:pt>
    <dgm:pt modelId="{007020FE-8614-43FA-A66C-31D026E3C427}">
      <dgm:prSet phldrT="[Text]" custT="1"/>
      <dgm:spPr/>
      <dgm:t>
        <a:bodyPr/>
        <a:lstStyle/>
        <a:p>
          <a:pPr algn="ctr"/>
          <a:r>
            <a:rPr lang="en-GB" sz="1400"/>
            <a:t> </a:t>
          </a:r>
          <a:endParaRPr lang="en-GB" sz="1400" dirty="0"/>
        </a:p>
      </dgm:t>
    </dgm:pt>
    <dgm:pt modelId="{9E5873F2-1A59-46C5-A837-6B5819F9D0C9}" type="parTrans" cxnId="{DB2F9E70-DE3A-43DA-A723-5F042E271E29}">
      <dgm:prSet/>
      <dgm:spPr/>
      <dgm:t>
        <a:bodyPr/>
        <a:lstStyle/>
        <a:p>
          <a:endParaRPr lang="en-GB" sz="1400"/>
        </a:p>
      </dgm:t>
    </dgm:pt>
    <dgm:pt modelId="{10FB2ADD-C6D3-4412-A3CC-F77D15FBD30A}" type="sibTrans" cxnId="{DB2F9E70-DE3A-43DA-A723-5F042E271E29}">
      <dgm:prSet/>
      <dgm:spPr/>
      <dgm:t>
        <a:bodyPr/>
        <a:lstStyle/>
        <a:p>
          <a:endParaRPr lang="en-GB" sz="1400"/>
        </a:p>
      </dgm:t>
    </dgm:pt>
    <dgm:pt modelId="{A7F746D4-0579-484D-B237-A5B9D7D0AF4B}">
      <dgm:prSet phldrT="[Text]" custT="1"/>
      <dgm:spPr/>
      <dgm:t>
        <a:bodyPr/>
        <a:lstStyle/>
        <a:p>
          <a:pPr algn="l"/>
          <a:endParaRPr lang="en-GB" sz="1200" dirty="0"/>
        </a:p>
      </dgm:t>
    </dgm:pt>
    <dgm:pt modelId="{7BFAF13A-8C2F-4E8D-AB98-2120355E8144}" type="parTrans" cxnId="{835E3683-71F8-456E-A2D5-43DCDF3ECAFB}">
      <dgm:prSet/>
      <dgm:spPr/>
      <dgm:t>
        <a:bodyPr/>
        <a:lstStyle/>
        <a:p>
          <a:endParaRPr lang="en-GB" sz="1400"/>
        </a:p>
      </dgm:t>
    </dgm:pt>
    <dgm:pt modelId="{DE374F1B-9295-4646-BCC2-BB4B7C282BC1}" type="sibTrans" cxnId="{835E3683-71F8-456E-A2D5-43DCDF3ECAFB}">
      <dgm:prSet/>
      <dgm:spPr/>
      <dgm:t>
        <a:bodyPr/>
        <a:lstStyle/>
        <a:p>
          <a:endParaRPr lang="en-GB" sz="1400"/>
        </a:p>
      </dgm:t>
    </dgm:pt>
    <dgm:pt modelId="{395D04E1-D451-4675-A179-D491DCD1971C}">
      <dgm:prSet phldrT="[Text]" custT="1"/>
      <dgm:spPr/>
      <dgm:t>
        <a:bodyPr/>
        <a:lstStyle/>
        <a:p>
          <a:endParaRPr lang="en-GB" sz="1400" dirty="0"/>
        </a:p>
      </dgm:t>
    </dgm:pt>
    <dgm:pt modelId="{E3D8A962-A8A1-4599-9A71-D3405F163CBE}" type="parTrans" cxnId="{BF8366EF-64E1-4D5A-8D37-19CF7BF87F31}">
      <dgm:prSet/>
      <dgm:spPr/>
      <dgm:t>
        <a:bodyPr/>
        <a:lstStyle/>
        <a:p>
          <a:endParaRPr lang="en-GB" sz="1400"/>
        </a:p>
      </dgm:t>
    </dgm:pt>
    <dgm:pt modelId="{E15712B0-0A57-4795-9183-5C388FB1D282}" type="sibTrans" cxnId="{BF8366EF-64E1-4D5A-8D37-19CF7BF87F31}">
      <dgm:prSet/>
      <dgm:spPr/>
      <dgm:t>
        <a:bodyPr/>
        <a:lstStyle/>
        <a:p>
          <a:endParaRPr lang="en-GB" sz="1400"/>
        </a:p>
      </dgm:t>
    </dgm:pt>
    <dgm:pt modelId="{C0E53593-4AE0-404C-846B-09EC7E6C05B9}">
      <dgm:prSet phldrT="[Text]" custT="1"/>
      <dgm:spPr/>
      <dgm:t>
        <a:bodyPr/>
        <a:lstStyle/>
        <a:p>
          <a:endParaRPr lang="en-GB" sz="1400" dirty="0"/>
        </a:p>
      </dgm:t>
    </dgm:pt>
    <dgm:pt modelId="{A4E33FD5-1FD6-46E7-9D3B-D349B67CB96A}" type="parTrans" cxnId="{E3178DD0-1192-4163-81E7-CB87DDC6B53E}">
      <dgm:prSet/>
      <dgm:spPr/>
      <dgm:t>
        <a:bodyPr/>
        <a:lstStyle/>
        <a:p>
          <a:endParaRPr lang="en-GB" sz="1400"/>
        </a:p>
      </dgm:t>
    </dgm:pt>
    <dgm:pt modelId="{8E6ED9F2-C83E-4794-9A60-FF40127B90EE}" type="sibTrans" cxnId="{E3178DD0-1192-4163-81E7-CB87DDC6B53E}">
      <dgm:prSet/>
      <dgm:spPr/>
      <dgm:t>
        <a:bodyPr/>
        <a:lstStyle/>
        <a:p>
          <a:endParaRPr lang="en-GB" sz="1400"/>
        </a:p>
      </dgm:t>
    </dgm:pt>
    <dgm:pt modelId="{70765887-5969-400E-B125-53FF6C0B6FA6}" type="pres">
      <dgm:prSet presAssocID="{122E24E7-84C4-4B3B-9B70-06D480CB7928}" presName="cycleMatrixDiagram" presStyleCnt="0">
        <dgm:presLayoutVars>
          <dgm:chMax val="1"/>
          <dgm:dir/>
          <dgm:animLvl val="lvl"/>
          <dgm:resizeHandles val="exact"/>
        </dgm:presLayoutVars>
      </dgm:prSet>
      <dgm:spPr/>
    </dgm:pt>
    <dgm:pt modelId="{67EF7E89-9551-4E2C-918D-C936B2114611}" type="pres">
      <dgm:prSet presAssocID="{122E24E7-84C4-4B3B-9B70-06D480CB7928}" presName="children" presStyleCnt="0"/>
      <dgm:spPr/>
    </dgm:pt>
    <dgm:pt modelId="{FA69D6F2-03B0-44F8-BB93-1F1BC00CE78B}" type="pres">
      <dgm:prSet presAssocID="{122E24E7-84C4-4B3B-9B70-06D480CB7928}" presName="childPlaceholder" presStyleCnt="0"/>
      <dgm:spPr/>
    </dgm:pt>
    <dgm:pt modelId="{A3EEE96D-EC84-48F9-BEE0-2429C9560F8A}" type="pres">
      <dgm:prSet presAssocID="{122E24E7-84C4-4B3B-9B70-06D480CB7928}" presName="circle" presStyleCnt="0"/>
      <dgm:spPr/>
    </dgm:pt>
    <dgm:pt modelId="{106C1BAA-8C12-41B0-94B8-937DAE7C4025}" type="pres">
      <dgm:prSet presAssocID="{122E24E7-84C4-4B3B-9B70-06D480CB7928}" presName="quadrant1" presStyleLbl="node1" presStyleIdx="0" presStyleCnt="4" custLinFactNeighborX="-5101" custLinFactNeighborY="-5427">
        <dgm:presLayoutVars>
          <dgm:chMax val="1"/>
          <dgm:bulletEnabled val="1"/>
        </dgm:presLayoutVars>
      </dgm:prSet>
      <dgm:spPr/>
    </dgm:pt>
    <dgm:pt modelId="{A934FB79-4B2B-4BA7-96DC-ACE53BA04C24}" type="pres">
      <dgm:prSet presAssocID="{122E24E7-84C4-4B3B-9B70-06D480CB7928}" presName="quadrant2" presStyleLbl="node1" presStyleIdx="1" presStyleCnt="4" custScaleX="100274" custScaleY="100496" custLinFactNeighborX="3566" custLinFactNeighborY="-4711">
        <dgm:presLayoutVars>
          <dgm:chMax val="1"/>
          <dgm:bulletEnabled val="1"/>
        </dgm:presLayoutVars>
      </dgm:prSet>
      <dgm:spPr/>
    </dgm:pt>
    <dgm:pt modelId="{E29FA521-84B7-4FC7-B109-BE385CBA83D7}" type="pres">
      <dgm:prSet presAssocID="{122E24E7-84C4-4B3B-9B70-06D480CB7928}" presName="quadrant3" presStyleLbl="node1" presStyleIdx="2" presStyleCnt="4" custLinFactNeighborX="3459" custLinFactNeighborY="870">
        <dgm:presLayoutVars>
          <dgm:chMax val="1"/>
          <dgm:bulletEnabled val="1"/>
        </dgm:presLayoutVars>
      </dgm:prSet>
      <dgm:spPr/>
    </dgm:pt>
    <dgm:pt modelId="{49C5649F-3C91-4CFC-B076-B2B20068123A}" type="pres">
      <dgm:prSet presAssocID="{122E24E7-84C4-4B3B-9B70-06D480CB7928}" presName="quadrant4" presStyleLbl="node1" presStyleIdx="3" presStyleCnt="4" custLinFactNeighborX="-5101" custLinFactNeighborY="701">
        <dgm:presLayoutVars>
          <dgm:chMax val="1"/>
          <dgm:bulletEnabled val="1"/>
        </dgm:presLayoutVars>
      </dgm:prSet>
      <dgm:spPr/>
    </dgm:pt>
    <dgm:pt modelId="{4E05DF05-C738-44FE-A691-959414EB0772}" type="pres">
      <dgm:prSet presAssocID="{122E24E7-84C4-4B3B-9B70-06D480CB7928}" presName="quadrantPlaceholder" presStyleCnt="0"/>
      <dgm:spPr/>
    </dgm:pt>
    <dgm:pt modelId="{47DCFEB7-B711-471B-BCFA-99D0DD972415}" type="pres">
      <dgm:prSet presAssocID="{122E24E7-84C4-4B3B-9B70-06D480CB7928}" presName="center1" presStyleLbl="fgShp" presStyleIdx="0" presStyleCnt="2" custLinFactNeighborX="-7314" custLinFactNeighborY="2173"/>
      <dgm:spPr>
        <a:solidFill>
          <a:schemeClr val="bg2">
            <a:lumMod val="25000"/>
          </a:schemeClr>
        </a:solidFill>
      </dgm:spPr>
    </dgm:pt>
    <dgm:pt modelId="{0A18F43C-4155-4CC2-B400-8389791DA009}" type="pres">
      <dgm:prSet presAssocID="{122E24E7-84C4-4B3B-9B70-06D480CB7928}" presName="center2" presStyleLbl="fgShp" presStyleIdx="1" presStyleCnt="2" custLinFactNeighborX="-3497" custLinFactNeighborY="-17915"/>
      <dgm:spPr>
        <a:solidFill>
          <a:schemeClr val="bg2">
            <a:lumMod val="25000"/>
          </a:schemeClr>
        </a:solidFill>
      </dgm:spPr>
    </dgm:pt>
  </dgm:ptLst>
  <dgm:cxnLst>
    <dgm:cxn modelId="{141ABD12-4376-4CB5-B451-DC1756DA3213}" type="presOf" srcId="{C0E53593-4AE0-404C-846B-09EC7E6C05B9}" destId="{49C5649F-3C91-4CFC-B076-B2B20068123A}" srcOrd="0" destOrd="0" presId="urn:microsoft.com/office/officeart/2005/8/layout/cycle4"/>
    <dgm:cxn modelId="{18662E25-E6AB-4A69-9013-785FD29C27DB}" type="presOf" srcId="{395D04E1-D451-4675-A179-D491DCD1971C}" destId="{E29FA521-84B7-4FC7-B109-BE385CBA83D7}" srcOrd="0" destOrd="0" presId="urn:microsoft.com/office/officeart/2005/8/layout/cycle4"/>
    <dgm:cxn modelId="{926CCA35-ADA7-47B2-862A-D1DB1B5F6D62}" type="presOf" srcId="{122E24E7-84C4-4B3B-9B70-06D480CB7928}" destId="{70765887-5969-400E-B125-53FF6C0B6FA6}" srcOrd="0" destOrd="0" presId="urn:microsoft.com/office/officeart/2005/8/layout/cycle4"/>
    <dgm:cxn modelId="{E527865F-A438-48B4-AD1F-E8E01512F4A6}" type="presOf" srcId="{007020FE-8614-43FA-A66C-31D026E3C427}" destId="{106C1BAA-8C12-41B0-94B8-937DAE7C4025}" srcOrd="0" destOrd="0" presId="urn:microsoft.com/office/officeart/2005/8/layout/cycle4"/>
    <dgm:cxn modelId="{DB2F9E70-DE3A-43DA-A723-5F042E271E29}" srcId="{122E24E7-84C4-4B3B-9B70-06D480CB7928}" destId="{007020FE-8614-43FA-A66C-31D026E3C427}" srcOrd="0" destOrd="0" parTransId="{9E5873F2-1A59-46C5-A837-6B5819F9D0C9}" sibTransId="{10FB2ADD-C6D3-4412-A3CC-F77D15FBD30A}"/>
    <dgm:cxn modelId="{8E5FC379-814C-493B-828D-5BFDDB785CED}" type="presOf" srcId="{A7F746D4-0579-484D-B237-A5B9D7D0AF4B}" destId="{A934FB79-4B2B-4BA7-96DC-ACE53BA04C24}" srcOrd="0" destOrd="0" presId="urn:microsoft.com/office/officeart/2005/8/layout/cycle4"/>
    <dgm:cxn modelId="{835E3683-71F8-456E-A2D5-43DCDF3ECAFB}" srcId="{122E24E7-84C4-4B3B-9B70-06D480CB7928}" destId="{A7F746D4-0579-484D-B237-A5B9D7D0AF4B}" srcOrd="1" destOrd="0" parTransId="{7BFAF13A-8C2F-4E8D-AB98-2120355E8144}" sibTransId="{DE374F1B-9295-4646-BCC2-BB4B7C282BC1}"/>
    <dgm:cxn modelId="{E3178DD0-1192-4163-81E7-CB87DDC6B53E}" srcId="{122E24E7-84C4-4B3B-9B70-06D480CB7928}" destId="{C0E53593-4AE0-404C-846B-09EC7E6C05B9}" srcOrd="3" destOrd="0" parTransId="{A4E33FD5-1FD6-46E7-9D3B-D349B67CB96A}" sibTransId="{8E6ED9F2-C83E-4794-9A60-FF40127B90EE}"/>
    <dgm:cxn modelId="{BF8366EF-64E1-4D5A-8D37-19CF7BF87F31}" srcId="{122E24E7-84C4-4B3B-9B70-06D480CB7928}" destId="{395D04E1-D451-4675-A179-D491DCD1971C}" srcOrd="2" destOrd="0" parTransId="{E3D8A962-A8A1-4599-9A71-D3405F163CBE}" sibTransId="{E15712B0-0A57-4795-9183-5C388FB1D282}"/>
    <dgm:cxn modelId="{C6FD6CF4-507F-4964-B83F-49752349DA9B}" type="presParOf" srcId="{70765887-5969-400E-B125-53FF6C0B6FA6}" destId="{67EF7E89-9551-4E2C-918D-C936B2114611}" srcOrd="0" destOrd="0" presId="urn:microsoft.com/office/officeart/2005/8/layout/cycle4"/>
    <dgm:cxn modelId="{0B8F08CB-7712-407B-85FA-E394D0E43840}" type="presParOf" srcId="{67EF7E89-9551-4E2C-918D-C936B2114611}" destId="{FA69D6F2-03B0-44F8-BB93-1F1BC00CE78B}" srcOrd="0" destOrd="0" presId="urn:microsoft.com/office/officeart/2005/8/layout/cycle4"/>
    <dgm:cxn modelId="{C14BDC2C-458F-4DC1-8AB6-B9CC5E753092}" type="presParOf" srcId="{70765887-5969-400E-B125-53FF6C0B6FA6}" destId="{A3EEE96D-EC84-48F9-BEE0-2429C9560F8A}" srcOrd="1" destOrd="0" presId="urn:microsoft.com/office/officeart/2005/8/layout/cycle4"/>
    <dgm:cxn modelId="{F2048056-0722-4FB9-90C0-329DAD160725}" type="presParOf" srcId="{A3EEE96D-EC84-48F9-BEE0-2429C9560F8A}" destId="{106C1BAA-8C12-41B0-94B8-937DAE7C4025}" srcOrd="0" destOrd="0" presId="urn:microsoft.com/office/officeart/2005/8/layout/cycle4"/>
    <dgm:cxn modelId="{EAEA18A6-2230-4410-83A0-9104BB5162C1}" type="presParOf" srcId="{A3EEE96D-EC84-48F9-BEE0-2429C9560F8A}" destId="{A934FB79-4B2B-4BA7-96DC-ACE53BA04C24}" srcOrd="1" destOrd="0" presId="urn:microsoft.com/office/officeart/2005/8/layout/cycle4"/>
    <dgm:cxn modelId="{2DBE64B1-B5C1-4405-B784-0B4B8E02918C}" type="presParOf" srcId="{A3EEE96D-EC84-48F9-BEE0-2429C9560F8A}" destId="{E29FA521-84B7-4FC7-B109-BE385CBA83D7}" srcOrd="2" destOrd="0" presId="urn:microsoft.com/office/officeart/2005/8/layout/cycle4"/>
    <dgm:cxn modelId="{35395847-F79E-44EC-8B37-62D01992EFD1}" type="presParOf" srcId="{A3EEE96D-EC84-48F9-BEE0-2429C9560F8A}" destId="{49C5649F-3C91-4CFC-B076-B2B20068123A}" srcOrd="3" destOrd="0" presId="urn:microsoft.com/office/officeart/2005/8/layout/cycle4"/>
    <dgm:cxn modelId="{EDFF61EA-CBE4-45BA-A1D9-30014149C84B}" type="presParOf" srcId="{A3EEE96D-EC84-48F9-BEE0-2429C9560F8A}" destId="{4E05DF05-C738-44FE-A691-959414EB0772}" srcOrd="4" destOrd="0" presId="urn:microsoft.com/office/officeart/2005/8/layout/cycle4"/>
    <dgm:cxn modelId="{805CC9D0-5500-4E6D-A49F-70DBE76D59DD}" type="presParOf" srcId="{70765887-5969-400E-B125-53FF6C0B6FA6}" destId="{47DCFEB7-B711-471B-BCFA-99D0DD972415}" srcOrd="2" destOrd="0" presId="urn:microsoft.com/office/officeart/2005/8/layout/cycle4"/>
    <dgm:cxn modelId="{5E79930B-78BB-4711-8606-CA2E977FF7E6}" type="presParOf" srcId="{70765887-5969-400E-B125-53FF6C0B6FA6}" destId="{0A18F43C-4155-4CC2-B400-8389791DA009}"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CF54B5-AC7F-4168-924C-4F21861FF978}">
      <dsp:nvSpPr>
        <dsp:cNvPr id="0" name=""/>
        <dsp:cNvSpPr/>
      </dsp:nvSpPr>
      <dsp:spPr>
        <a:xfrm>
          <a:off x="212335" y="302868"/>
          <a:ext cx="1335915" cy="133591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A09EB9-947B-473D-9B0B-B6D4CF2E7724}">
      <dsp:nvSpPr>
        <dsp:cNvPr id="0" name=""/>
        <dsp:cNvSpPr/>
      </dsp:nvSpPr>
      <dsp:spPr>
        <a:xfrm>
          <a:off x="492877" y="583410"/>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6E1971-66FA-4A5B-90E8-918BD4C17013}">
      <dsp:nvSpPr>
        <dsp:cNvPr id="0" name=""/>
        <dsp:cNvSpPr/>
      </dsp:nvSpPr>
      <dsp:spPr>
        <a:xfrm>
          <a:off x="1834517" y="302868"/>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GB" sz="1300" kern="1200"/>
            <a:t>This returned 70 articles, of which 48 were from academic journals and 23 were from VCSE literature. </a:t>
          </a:r>
          <a:endParaRPr lang="en-US" sz="1300" kern="1200"/>
        </a:p>
      </dsp:txBody>
      <dsp:txXfrm>
        <a:off x="1834517" y="302868"/>
        <a:ext cx="3148942" cy="1335915"/>
      </dsp:txXfrm>
    </dsp:sp>
    <dsp:sp modelId="{11C969B0-DD14-4C80-90D1-B8268D5F4A92}">
      <dsp:nvSpPr>
        <dsp:cNvPr id="0" name=""/>
        <dsp:cNvSpPr/>
      </dsp:nvSpPr>
      <dsp:spPr>
        <a:xfrm>
          <a:off x="5532139" y="302868"/>
          <a:ext cx="1335915" cy="133591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138F7E-0328-4FB8-AF5E-CCCC91C39CB4}">
      <dsp:nvSpPr>
        <dsp:cNvPr id="0" name=""/>
        <dsp:cNvSpPr/>
      </dsp:nvSpPr>
      <dsp:spPr>
        <a:xfrm>
          <a:off x="5812681" y="583410"/>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F72A03F-76D7-44F9-8E5E-3D5A3A4C36FB}">
      <dsp:nvSpPr>
        <dsp:cNvPr id="0" name=""/>
        <dsp:cNvSpPr/>
      </dsp:nvSpPr>
      <dsp:spPr>
        <a:xfrm>
          <a:off x="7154322" y="302868"/>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GB" sz="1300" kern="1200"/>
            <a:t>It was found that VCSE literature often reported on outputs, namely audit or descriptive data (i.e., number of befriending calls made) to evidence what changes their services have made, alongside qualitative evidence (i.e., case studies). </a:t>
          </a:r>
          <a:endParaRPr lang="en-US" sz="1300" kern="1200" dirty="0"/>
        </a:p>
      </dsp:txBody>
      <dsp:txXfrm>
        <a:off x="7154322" y="302868"/>
        <a:ext cx="3148942" cy="1335915"/>
      </dsp:txXfrm>
    </dsp:sp>
    <dsp:sp modelId="{26D5D78B-BD14-4E99-97DB-D0D3A28F08ED}">
      <dsp:nvSpPr>
        <dsp:cNvPr id="0" name=""/>
        <dsp:cNvSpPr/>
      </dsp:nvSpPr>
      <dsp:spPr>
        <a:xfrm>
          <a:off x="212335" y="2310092"/>
          <a:ext cx="1335915" cy="133591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1A0E70-F001-4B4C-8428-5B5E25EA0E90}">
      <dsp:nvSpPr>
        <dsp:cNvPr id="0" name=""/>
        <dsp:cNvSpPr/>
      </dsp:nvSpPr>
      <dsp:spPr>
        <a:xfrm>
          <a:off x="492877" y="259063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EAF6FC-2E6F-4BB9-A4D7-C2666A96121D}">
      <dsp:nvSpPr>
        <dsp:cNvPr id="0" name=""/>
        <dsp:cNvSpPr/>
      </dsp:nvSpPr>
      <dsp:spPr>
        <a:xfrm>
          <a:off x="1834517" y="231009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GB" sz="1300" kern="1200"/>
            <a:t>Peer reviewed articles, on the other hand, reported on outcomes, concentrating on concepts such as wellbeing, which are more subjective, using validated well-being instruments and measurements such as WEMWBS or the UCLA loneliness Scale. </a:t>
          </a:r>
          <a:endParaRPr lang="en-US" sz="1300" kern="1200"/>
        </a:p>
      </dsp:txBody>
      <dsp:txXfrm>
        <a:off x="1834517" y="2310092"/>
        <a:ext cx="3148942" cy="1335915"/>
      </dsp:txXfrm>
    </dsp:sp>
    <dsp:sp modelId="{129E8705-40F0-459B-A055-4E5F5A0AF310}">
      <dsp:nvSpPr>
        <dsp:cNvPr id="0" name=""/>
        <dsp:cNvSpPr/>
      </dsp:nvSpPr>
      <dsp:spPr>
        <a:xfrm>
          <a:off x="5532139" y="2310092"/>
          <a:ext cx="1335915" cy="1335915"/>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FB4FB9-C628-408D-BF3F-01E9FA7AD6DD}">
      <dsp:nvSpPr>
        <dsp:cNvPr id="0" name=""/>
        <dsp:cNvSpPr/>
      </dsp:nvSpPr>
      <dsp:spPr>
        <a:xfrm>
          <a:off x="5812681" y="259063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1AC6E2-5F7A-4361-A360-DE55D26F5558}">
      <dsp:nvSpPr>
        <dsp:cNvPr id="0" name=""/>
        <dsp:cNvSpPr/>
      </dsp:nvSpPr>
      <dsp:spPr>
        <a:xfrm>
          <a:off x="7154322" y="231009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GB" sz="1300" kern="1200"/>
            <a:t>These key differences led the team to create a ‘Holistic Evaluation Framework’ model (next Slide)</a:t>
          </a:r>
          <a:endParaRPr lang="en-US" sz="1300" kern="1200" dirty="0"/>
        </a:p>
      </dsp:txBody>
      <dsp:txXfrm>
        <a:off x="7154322" y="2310092"/>
        <a:ext cx="3148942" cy="1335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9E204-9BD2-4232-BA9C-0F0248A59473}">
      <dsp:nvSpPr>
        <dsp:cNvPr id="0" name=""/>
        <dsp:cNvSpPr/>
      </dsp:nvSpPr>
      <dsp:spPr>
        <a:xfrm>
          <a:off x="2515831" y="1800306"/>
          <a:ext cx="2244864" cy="205831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GB" sz="3100" kern="1200"/>
            <a:t> Holistic Evaluation</a:t>
          </a:r>
        </a:p>
        <a:p>
          <a:pPr marL="0" lvl="0" indent="0" algn="ctr" defTabSz="1377950">
            <a:lnSpc>
              <a:spcPct val="90000"/>
            </a:lnSpc>
            <a:spcBef>
              <a:spcPct val="0"/>
            </a:spcBef>
            <a:spcAft>
              <a:spcPct val="35000"/>
            </a:spcAft>
            <a:buNone/>
          </a:pPr>
          <a:r>
            <a:rPr lang="en-GB" sz="3100" kern="1200"/>
            <a:t>Framework  </a:t>
          </a:r>
          <a:endParaRPr lang="en-GB" sz="3100" kern="1200" dirty="0"/>
        </a:p>
      </dsp:txBody>
      <dsp:txXfrm>
        <a:off x="2616309" y="1900784"/>
        <a:ext cx="2043908" cy="1857354"/>
      </dsp:txXfrm>
    </dsp:sp>
    <dsp:sp modelId="{C7F05D03-FC37-414E-9BD8-21044311BB65}">
      <dsp:nvSpPr>
        <dsp:cNvPr id="0" name=""/>
        <dsp:cNvSpPr/>
      </dsp:nvSpPr>
      <dsp:spPr>
        <a:xfrm rot="16159735">
          <a:off x="3468672" y="1644603"/>
          <a:ext cx="311427" cy="0"/>
        </a:xfrm>
        <a:custGeom>
          <a:avLst/>
          <a:gdLst/>
          <a:ahLst/>
          <a:cxnLst/>
          <a:rect l="0" t="0" r="0" b="0"/>
          <a:pathLst>
            <a:path>
              <a:moveTo>
                <a:pt x="0" y="0"/>
              </a:moveTo>
              <a:lnTo>
                <a:pt x="311427"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6B8F77-F34C-4956-BA99-A07EF28CCF50}">
      <dsp:nvSpPr>
        <dsp:cNvPr id="0" name=""/>
        <dsp:cNvSpPr/>
      </dsp:nvSpPr>
      <dsp:spPr>
        <a:xfrm>
          <a:off x="2546863" y="-255059"/>
          <a:ext cx="2130968" cy="1743959"/>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GB" sz="1600" kern="1200" dirty="0"/>
            <a:t>Outputs  </a:t>
          </a:r>
        </a:p>
        <a:p>
          <a:pPr marL="0" lvl="0" indent="0" algn="ctr" defTabSz="711200">
            <a:lnSpc>
              <a:spcPct val="90000"/>
            </a:lnSpc>
            <a:spcBef>
              <a:spcPct val="0"/>
            </a:spcBef>
            <a:spcAft>
              <a:spcPct val="35000"/>
            </a:spcAft>
            <a:buNone/>
          </a:pPr>
          <a:r>
            <a:rPr lang="en-GB" sz="1600" kern="1200" dirty="0"/>
            <a:t>(i.e. who access what, when and their characteristics)  </a:t>
          </a:r>
        </a:p>
      </dsp:txBody>
      <dsp:txXfrm>
        <a:off x="2631996" y="-169926"/>
        <a:ext cx="1960702" cy="1573693"/>
      </dsp:txXfrm>
    </dsp:sp>
    <dsp:sp modelId="{C4CDEB1D-AE2B-4A8C-8669-41EF6685776A}">
      <dsp:nvSpPr>
        <dsp:cNvPr id="0" name=""/>
        <dsp:cNvSpPr/>
      </dsp:nvSpPr>
      <dsp:spPr>
        <a:xfrm rot="1088806">
          <a:off x="4751420" y="3255424"/>
          <a:ext cx="372970" cy="0"/>
        </a:xfrm>
        <a:custGeom>
          <a:avLst/>
          <a:gdLst/>
          <a:ahLst/>
          <a:cxnLst/>
          <a:rect l="0" t="0" r="0" b="0"/>
          <a:pathLst>
            <a:path>
              <a:moveTo>
                <a:pt x="0" y="0"/>
              </a:moveTo>
              <a:lnTo>
                <a:pt x="372970"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B22782-47E0-408E-81C0-C487F1089E9C}">
      <dsp:nvSpPr>
        <dsp:cNvPr id="0" name=""/>
        <dsp:cNvSpPr/>
      </dsp:nvSpPr>
      <dsp:spPr>
        <a:xfrm>
          <a:off x="5115115" y="2584456"/>
          <a:ext cx="1976801" cy="2106003"/>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GB" sz="1600" kern="1200"/>
            <a:t>Outcomes </a:t>
          </a:r>
        </a:p>
        <a:p>
          <a:pPr marL="0" lvl="0" indent="0" algn="ctr" defTabSz="711200">
            <a:lnSpc>
              <a:spcPct val="90000"/>
            </a:lnSpc>
            <a:spcBef>
              <a:spcPct val="0"/>
            </a:spcBef>
            <a:spcAft>
              <a:spcPct val="35000"/>
            </a:spcAft>
            <a:buNone/>
          </a:pPr>
          <a:r>
            <a:rPr lang="en-GB" sz="1600" kern="1200"/>
            <a:t>(i.e., longitudinal Impact of services upon wellbeing)</a:t>
          </a:r>
          <a:endParaRPr lang="en-GB" sz="1600" kern="1200" dirty="0"/>
        </a:p>
      </dsp:txBody>
      <dsp:txXfrm>
        <a:off x="5211614" y="2680955"/>
        <a:ext cx="1783803" cy="1913005"/>
      </dsp:txXfrm>
    </dsp:sp>
    <dsp:sp modelId="{EE9D8E84-C2FA-4FA7-A967-776D38823BBF}">
      <dsp:nvSpPr>
        <dsp:cNvPr id="0" name=""/>
        <dsp:cNvSpPr/>
      </dsp:nvSpPr>
      <dsp:spPr>
        <a:xfrm rot="9530029">
          <a:off x="2173485" y="3328026"/>
          <a:ext cx="354297" cy="0"/>
        </a:xfrm>
        <a:custGeom>
          <a:avLst/>
          <a:gdLst/>
          <a:ahLst/>
          <a:cxnLst/>
          <a:rect l="0" t="0" r="0" b="0"/>
          <a:pathLst>
            <a:path>
              <a:moveTo>
                <a:pt x="0" y="0"/>
              </a:moveTo>
              <a:lnTo>
                <a:pt x="354297" y="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F1F458-3E43-4F91-9E52-11F6E01B8D07}">
      <dsp:nvSpPr>
        <dsp:cNvPr id="0" name=""/>
        <dsp:cNvSpPr/>
      </dsp:nvSpPr>
      <dsp:spPr>
        <a:xfrm>
          <a:off x="145425" y="2909307"/>
          <a:ext cx="2040011" cy="1755249"/>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marL="0" lvl="0" indent="0" algn="ctr" defTabSz="711200">
            <a:lnSpc>
              <a:spcPct val="90000"/>
            </a:lnSpc>
            <a:spcBef>
              <a:spcPct val="0"/>
            </a:spcBef>
            <a:spcAft>
              <a:spcPct val="35000"/>
            </a:spcAft>
            <a:buNone/>
          </a:pPr>
          <a:r>
            <a:rPr lang="en-GB" sz="1600" kern="1200" dirty="0"/>
            <a:t>Economic Outcomes</a:t>
          </a:r>
        </a:p>
        <a:p>
          <a:pPr marL="0" lvl="0" indent="0" algn="ctr" defTabSz="711200">
            <a:lnSpc>
              <a:spcPct val="90000"/>
            </a:lnSpc>
            <a:spcBef>
              <a:spcPct val="0"/>
            </a:spcBef>
            <a:spcAft>
              <a:spcPct val="35000"/>
            </a:spcAft>
            <a:buNone/>
          </a:pPr>
          <a:r>
            <a:rPr lang="en-GB" sz="1600" kern="1200" dirty="0"/>
            <a:t>(i.e. Cost Benefit Analysis, KPI reporting, quality assessments, SRI’s)</a:t>
          </a:r>
        </a:p>
      </dsp:txBody>
      <dsp:txXfrm>
        <a:off x="231109" y="2994991"/>
        <a:ext cx="1868643" cy="15838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2BDD1-230E-4009-A56F-673DF037311D}">
      <dsp:nvSpPr>
        <dsp:cNvPr id="0" name=""/>
        <dsp:cNvSpPr/>
      </dsp:nvSpPr>
      <dsp:spPr>
        <a:xfrm>
          <a:off x="0" y="130466"/>
          <a:ext cx="5811128" cy="1873462"/>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From the literature reviewed there is evidence suggesting that the outcomes measured fall into </a:t>
          </a:r>
          <a:r>
            <a:rPr lang="en-GB" sz="2000" b="1" kern="1200" dirty="0"/>
            <a:t>4 areas</a:t>
          </a:r>
          <a:r>
            <a:rPr lang="en-GB" sz="2000" kern="1200" dirty="0"/>
            <a:t>, all representing key components which make up the term ‘well-being’.  </a:t>
          </a:r>
          <a:endParaRPr lang="en-US" sz="2000" kern="1200" dirty="0"/>
        </a:p>
      </dsp:txBody>
      <dsp:txXfrm>
        <a:off x="91455" y="221921"/>
        <a:ext cx="5628218" cy="1690552"/>
      </dsp:txXfrm>
    </dsp:sp>
    <dsp:sp modelId="{D4D2BD90-24A6-46FF-A9D6-EDD0980981A5}">
      <dsp:nvSpPr>
        <dsp:cNvPr id="0" name=""/>
        <dsp:cNvSpPr/>
      </dsp:nvSpPr>
      <dsp:spPr>
        <a:xfrm>
          <a:off x="0" y="2061528"/>
          <a:ext cx="5811128" cy="1555161"/>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There was a heavier weighting on economical outcomes in grey literature through using descriptive data.</a:t>
          </a:r>
          <a:endParaRPr lang="en-US" sz="2000" kern="1200" dirty="0"/>
        </a:p>
      </dsp:txBody>
      <dsp:txXfrm>
        <a:off x="75917" y="2137445"/>
        <a:ext cx="5659294" cy="1403327"/>
      </dsp:txXfrm>
    </dsp:sp>
    <dsp:sp modelId="{B692748E-4356-4CEB-93D4-4F78CB914876}">
      <dsp:nvSpPr>
        <dsp:cNvPr id="0" name=""/>
        <dsp:cNvSpPr/>
      </dsp:nvSpPr>
      <dsp:spPr>
        <a:xfrm>
          <a:off x="0" y="3674290"/>
          <a:ext cx="5811128" cy="1873462"/>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There was a heavier weighting on social and psychological outcomes in published articles through using validated measurements (for example the UCLA loneliness Scale)</a:t>
          </a:r>
        </a:p>
        <a:p>
          <a:pPr marL="0" lvl="0" indent="0" algn="l" defTabSz="889000">
            <a:lnSpc>
              <a:spcPct val="90000"/>
            </a:lnSpc>
            <a:spcBef>
              <a:spcPct val="0"/>
            </a:spcBef>
            <a:spcAft>
              <a:spcPct val="35000"/>
            </a:spcAft>
            <a:buNone/>
          </a:pPr>
          <a:endParaRPr lang="en-GB" sz="2000" kern="1200" dirty="0"/>
        </a:p>
      </dsp:txBody>
      <dsp:txXfrm>
        <a:off x="91455" y="3765745"/>
        <a:ext cx="5628218" cy="16905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6C1BAA-8C12-41B0-94B8-937DAE7C4025}">
      <dsp:nvSpPr>
        <dsp:cNvPr id="0" name=""/>
        <dsp:cNvSpPr/>
      </dsp:nvSpPr>
      <dsp:spPr>
        <a:xfrm>
          <a:off x="1906106" y="169367"/>
          <a:ext cx="2189064" cy="2189064"/>
        </a:xfrm>
        <a:prstGeom prst="pieWedg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a:t> </a:t>
          </a:r>
          <a:endParaRPr lang="en-GB" sz="1400" kern="1200" dirty="0"/>
        </a:p>
      </dsp:txBody>
      <dsp:txXfrm>
        <a:off x="2547268" y="810529"/>
        <a:ext cx="1547902" cy="1547902"/>
      </dsp:txXfrm>
    </dsp:sp>
    <dsp:sp modelId="{A934FB79-4B2B-4BA7-96DC-ACE53BA04C24}">
      <dsp:nvSpPr>
        <dsp:cNvPr id="0" name=""/>
        <dsp:cNvSpPr/>
      </dsp:nvSpPr>
      <dsp:spPr>
        <a:xfrm rot="5400000">
          <a:off x="4380580" y="182042"/>
          <a:ext cx="2199922" cy="2195062"/>
        </a:xfrm>
        <a:prstGeom prst="pieWedg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None/>
          </a:pPr>
          <a:endParaRPr lang="en-GB" sz="1200" kern="1200" dirty="0"/>
        </a:p>
      </dsp:txBody>
      <dsp:txXfrm rot="-5400000">
        <a:off x="4383010" y="823955"/>
        <a:ext cx="1552143" cy="1555580"/>
      </dsp:txXfrm>
    </dsp:sp>
    <dsp:sp modelId="{E29FA521-84B7-4FC7-B109-BE385CBA83D7}">
      <dsp:nvSpPr>
        <dsp:cNvPr id="0" name=""/>
        <dsp:cNvSpPr/>
      </dsp:nvSpPr>
      <dsp:spPr>
        <a:xfrm rot="10800000">
          <a:off x="4383667" y="2597389"/>
          <a:ext cx="2189064" cy="2189064"/>
        </a:xfrm>
        <a:prstGeom prst="pieWedg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n-GB" sz="1400" kern="1200" dirty="0"/>
        </a:p>
      </dsp:txBody>
      <dsp:txXfrm rot="10800000">
        <a:off x="4383667" y="2597389"/>
        <a:ext cx="1547902" cy="1547902"/>
      </dsp:txXfrm>
    </dsp:sp>
    <dsp:sp modelId="{49C5649F-3C91-4CFC-B076-B2B20068123A}">
      <dsp:nvSpPr>
        <dsp:cNvPr id="0" name=""/>
        <dsp:cNvSpPr/>
      </dsp:nvSpPr>
      <dsp:spPr>
        <a:xfrm rot="16200000">
          <a:off x="1906106" y="2593689"/>
          <a:ext cx="2189064" cy="2189064"/>
        </a:xfrm>
        <a:prstGeom prst="pieWedg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endParaRPr lang="en-GB" sz="1400" kern="1200" dirty="0"/>
        </a:p>
      </dsp:txBody>
      <dsp:txXfrm rot="5400000">
        <a:off x="2547268" y="2593689"/>
        <a:ext cx="1547902" cy="1547902"/>
      </dsp:txXfrm>
    </dsp:sp>
    <dsp:sp modelId="{47DCFEB7-B711-471B-BCFA-99D0DD972415}">
      <dsp:nvSpPr>
        <dsp:cNvPr id="0" name=""/>
        <dsp:cNvSpPr/>
      </dsp:nvSpPr>
      <dsp:spPr>
        <a:xfrm>
          <a:off x="3824207" y="2087068"/>
          <a:ext cx="755808" cy="657225"/>
        </a:xfrm>
        <a:prstGeom prst="circularArrow">
          <a:avLst/>
        </a:prstGeom>
        <a:solidFill>
          <a:schemeClr val="bg2">
            <a:lumMod val="2500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0A18F43C-4155-4CC2-B400-8389791DA009}">
      <dsp:nvSpPr>
        <dsp:cNvPr id="0" name=""/>
        <dsp:cNvSpPr/>
      </dsp:nvSpPr>
      <dsp:spPr>
        <a:xfrm rot="10800000">
          <a:off x="3853056" y="2207823"/>
          <a:ext cx="755808" cy="657225"/>
        </a:xfrm>
        <a:prstGeom prst="circularArrow">
          <a:avLst/>
        </a:prstGeom>
        <a:solidFill>
          <a:schemeClr val="bg2">
            <a:lumMod val="2500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4A21E-819B-4273-BA56-1BBAAB64B3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B47088-ED00-4C60-A4DC-E687433552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C6E3C8-C6C8-40A5-BDC7-AB55B5D813D0}"/>
              </a:ext>
            </a:extLst>
          </p:cNvPr>
          <p:cNvSpPr>
            <a:spLocks noGrp="1"/>
          </p:cNvSpPr>
          <p:nvPr>
            <p:ph type="dt" sz="half" idx="10"/>
          </p:nvPr>
        </p:nvSpPr>
        <p:spPr/>
        <p:txBody>
          <a:bodyPr/>
          <a:lstStyle/>
          <a:p>
            <a:fld id="{31AF1913-B7BE-4966-B3FB-0A24BE8D7DED}" type="datetimeFigureOut">
              <a:rPr lang="en-GB" smtClean="0"/>
              <a:t>14/02/2022</a:t>
            </a:fld>
            <a:endParaRPr lang="en-GB"/>
          </a:p>
        </p:txBody>
      </p:sp>
      <p:sp>
        <p:nvSpPr>
          <p:cNvPr id="5" name="Footer Placeholder 4">
            <a:extLst>
              <a:ext uri="{FF2B5EF4-FFF2-40B4-BE49-F238E27FC236}">
                <a16:creationId xmlns:a16="http://schemas.microsoft.com/office/drawing/2014/main" id="{3292169C-3D28-4D34-95F0-4B43170B4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B4BBA0-320B-4CDE-9003-F6AC3C80CDF9}"/>
              </a:ext>
            </a:extLst>
          </p:cNvPr>
          <p:cNvSpPr>
            <a:spLocks noGrp="1"/>
          </p:cNvSpPr>
          <p:nvPr>
            <p:ph type="sldNum" sz="quarter" idx="12"/>
          </p:nvPr>
        </p:nvSpPr>
        <p:spPr/>
        <p:txBody>
          <a:bodyPr/>
          <a:lstStyle/>
          <a:p>
            <a:fld id="{44AFCA8D-7530-461D-B7AA-95C5FFAC5002}" type="slidenum">
              <a:rPr lang="en-GB" smtClean="0"/>
              <a:t>‹#›</a:t>
            </a:fld>
            <a:endParaRPr lang="en-GB"/>
          </a:p>
        </p:txBody>
      </p:sp>
    </p:spTree>
    <p:extLst>
      <p:ext uri="{BB962C8B-B14F-4D97-AF65-F5344CB8AC3E}">
        <p14:creationId xmlns:p14="http://schemas.microsoft.com/office/powerpoint/2010/main" val="1538402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AC6BE-5287-4D6A-8BFA-F9D936BF98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62DEFA-DB24-4543-832F-949CFE244A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99A67F-BECC-4C0C-856A-6322CFBE33FD}"/>
              </a:ext>
            </a:extLst>
          </p:cNvPr>
          <p:cNvSpPr>
            <a:spLocks noGrp="1"/>
          </p:cNvSpPr>
          <p:nvPr>
            <p:ph type="dt" sz="half" idx="10"/>
          </p:nvPr>
        </p:nvSpPr>
        <p:spPr/>
        <p:txBody>
          <a:bodyPr/>
          <a:lstStyle/>
          <a:p>
            <a:fld id="{31AF1913-B7BE-4966-B3FB-0A24BE8D7DED}" type="datetimeFigureOut">
              <a:rPr lang="en-GB" smtClean="0"/>
              <a:t>14/02/2022</a:t>
            </a:fld>
            <a:endParaRPr lang="en-GB"/>
          </a:p>
        </p:txBody>
      </p:sp>
      <p:sp>
        <p:nvSpPr>
          <p:cNvPr id="5" name="Footer Placeholder 4">
            <a:extLst>
              <a:ext uri="{FF2B5EF4-FFF2-40B4-BE49-F238E27FC236}">
                <a16:creationId xmlns:a16="http://schemas.microsoft.com/office/drawing/2014/main" id="{0CE66C60-F730-4FD2-A9F3-9E9EF13CEF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441EB8-BC67-4AE3-9761-21E06B73EAC5}"/>
              </a:ext>
            </a:extLst>
          </p:cNvPr>
          <p:cNvSpPr>
            <a:spLocks noGrp="1"/>
          </p:cNvSpPr>
          <p:nvPr>
            <p:ph type="sldNum" sz="quarter" idx="12"/>
          </p:nvPr>
        </p:nvSpPr>
        <p:spPr/>
        <p:txBody>
          <a:bodyPr/>
          <a:lstStyle/>
          <a:p>
            <a:fld id="{44AFCA8D-7530-461D-B7AA-95C5FFAC5002}" type="slidenum">
              <a:rPr lang="en-GB" smtClean="0"/>
              <a:t>‹#›</a:t>
            </a:fld>
            <a:endParaRPr lang="en-GB"/>
          </a:p>
        </p:txBody>
      </p:sp>
    </p:spTree>
    <p:extLst>
      <p:ext uri="{BB962C8B-B14F-4D97-AF65-F5344CB8AC3E}">
        <p14:creationId xmlns:p14="http://schemas.microsoft.com/office/powerpoint/2010/main" val="84648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10945E-A067-46F9-A7AB-57054EC96F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F215AC-3461-485B-BBC7-A4C86107F3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33426A-F5CB-4530-800C-C4A2A55CB6DD}"/>
              </a:ext>
            </a:extLst>
          </p:cNvPr>
          <p:cNvSpPr>
            <a:spLocks noGrp="1"/>
          </p:cNvSpPr>
          <p:nvPr>
            <p:ph type="dt" sz="half" idx="10"/>
          </p:nvPr>
        </p:nvSpPr>
        <p:spPr/>
        <p:txBody>
          <a:bodyPr/>
          <a:lstStyle/>
          <a:p>
            <a:fld id="{31AF1913-B7BE-4966-B3FB-0A24BE8D7DED}" type="datetimeFigureOut">
              <a:rPr lang="en-GB" smtClean="0"/>
              <a:t>14/02/2022</a:t>
            </a:fld>
            <a:endParaRPr lang="en-GB"/>
          </a:p>
        </p:txBody>
      </p:sp>
      <p:sp>
        <p:nvSpPr>
          <p:cNvPr id="5" name="Footer Placeholder 4">
            <a:extLst>
              <a:ext uri="{FF2B5EF4-FFF2-40B4-BE49-F238E27FC236}">
                <a16:creationId xmlns:a16="http://schemas.microsoft.com/office/drawing/2014/main" id="{F4F6DC32-5BA8-48FA-9EF8-AB253475AF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533339-21D5-4964-9045-EB85FCCE9F62}"/>
              </a:ext>
            </a:extLst>
          </p:cNvPr>
          <p:cNvSpPr>
            <a:spLocks noGrp="1"/>
          </p:cNvSpPr>
          <p:nvPr>
            <p:ph type="sldNum" sz="quarter" idx="12"/>
          </p:nvPr>
        </p:nvSpPr>
        <p:spPr/>
        <p:txBody>
          <a:bodyPr/>
          <a:lstStyle/>
          <a:p>
            <a:fld id="{44AFCA8D-7530-461D-B7AA-95C5FFAC5002}" type="slidenum">
              <a:rPr lang="en-GB" smtClean="0"/>
              <a:t>‹#›</a:t>
            </a:fld>
            <a:endParaRPr lang="en-GB"/>
          </a:p>
        </p:txBody>
      </p:sp>
    </p:spTree>
    <p:extLst>
      <p:ext uri="{BB962C8B-B14F-4D97-AF65-F5344CB8AC3E}">
        <p14:creationId xmlns:p14="http://schemas.microsoft.com/office/powerpoint/2010/main" val="58417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C0BB5-D1C7-431E-B945-CF75796AE1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8F89E2C-2925-43DD-B1D0-B189773736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2684BA-77FE-44E0-8B2C-1C22ECC90444}"/>
              </a:ext>
            </a:extLst>
          </p:cNvPr>
          <p:cNvSpPr>
            <a:spLocks noGrp="1"/>
          </p:cNvSpPr>
          <p:nvPr>
            <p:ph type="dt" sz="half" idx="10"/>
          </p:nvPr>
        </p:nvSpPr>
        <p:spPr/>
        <p:txBody>
          <a:bodyPr/>
          <a:lstStyle/>
          <a:p>
            <a:fld id="{31AF1913-B7BE-4966-B3FB-0A24BE8D7DED}" type="datetimeFigureOut">
              <a:rPr lang="en-GB" smtClean="0"/>
              <a:t>14/02/2022</a:t>
            </a:fld>
            <a:endParaRPr lang="en-GB"/>
          </a:p>
        </p:txBody>
      </p:sp>
      <p:sp>
        <p:nvSpPr>
          <p:cNvPr id="5" name="Footer Placeholder 4">
            <a:extLst>
              <a:ext uri="{FF2B5EF4-FFF2-40B4-BE49-F238E27FC236}">
                <a16:creationId xmlns:a16="http://schemas.microsoft.com/office/drawing/2014/main" id="{A9E8AA68-0244-4D65-B638-6C69C87F9B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59EE1D-BB50-4821-A8AD-FB81BF8ABB66}"/>
              </a:ext>
            </a:extLst>
          </p:cNvPr>
          <p:cNvSpPr>
            <a:spLocks noGrp="1"/>
          </p:cNvSpPr>
          <p:nvPr>
            <p:ph type="sldNum" sz="quarter" idx="12"/>
          </p:nvPr>
        </p:nvSpPr>
        <p:spPr/>
        <p:txBody>
          <a:bodyPr/>
          <a:lstStyle/>
          <a:p>
            <a:fld id="{44AFCA8D-7530-461D-B7AA-95C5FFAC5002}" type="slidenum">
              <a:rPr lang="en-GB" smtClean="0"/>
              <a:t>‹#›</a:t>
            </a:fld>
            <a:endParaRPr lang="en-GB"/>
          </a:p>
        </p:txBody>
      </p:sp>
    </p:spTree>
    <p:extLst>
      <p:ext uri="{BB962C8B-B14F-4D97-AF65-F5344CB8AC3E}">
        <p14:creationId xmlns:p14="http://schemas.microsoft.com/office/powerpoint/2010/main" val="766832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669C5-6F9F-42D2-B2C3-E6BA2F4476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BB3D54E-E2E2-446C-85E1-5EB2305725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2B0920-B9BF-4F0D-B0CC-B0C240D4F75D}"/>
              </a:ext>
            </a:extLst>
          </p:cNvPr>
          <p:cNvSpPr>
            <a:spLocks noGrp="1"/>
          </p:cNvSpPr>
          <p:nvPr>
            <p:ph type="dt" sz="half" idx="10"/>
          </p:nvPr>
        </p:nvSpPr>
        <p:spPr/>
        <p:txBody>
          <a:bodyPr/>
          <a:lstStyle/>
          <a:p>
            <a:fld id="{31AF1913-B7BE-4966-B3FB-0A24BE8D7DED}" type="datetimeFigureOut">
              <a:rPr lang="en-GB" smtClean="0"/>
              <a:t>14/02/2022</a:t>
            </a:fld>
            <a:endParaRPr lang="en-GB"/>
          </a:p>
        </p:txBody>
      </p:sp>
      <p:sp>
        <p:nvSpPr>
          <p:cNvPr id="5" name="Footer Placeholder 4">
            <a:extLst>
              <a:ext uri="{FF2B5EF4-FFF2-40B4-BE49-F238E27FC236}">
                <a16:creationId xmlns:a16="http://schemas.microsoft.com/office/drawing/2014/main" id="{5A63AF12-5413-446D-A3E8-090387FDB8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773B03-9241-417F-AE09-13288852EB30}"/>
              </a:ext>
            </a:extLst>
          </p:cNvPr>
          <p:cNvSpPr>
            <a:spLocks noGrp="1"/>
          </p:cNvSpPr>
          <p:nvPr>
            <p:ph type="sldNum" sz="quarter" idx="12"/>
          </p:nvPr>
        </p:nvSpPr>
        <p:spPr/>
        <p:txBody>
          <a:bodyPr/>
          <a:lstStyle/>
          <a:p>
            <a:fld id="{44AFCA8D-7530-461D-B7AA-95C5FFAC5002}" type="slidenum">
              <a:rPr lang="en-GB" smtClean="0"/>
              <a:t>‹#›</a:t>
            </a:fld>
            <a:endParaRPr lang="en-GB"/>
          </a:p>
        </p:txBody>
      </p:sp>
    </p:spTree>
    <p:extLst>
      <p:ext uri="{BB962C8B-B14F-4D97-AF65-F5344CB8AC3E}">
        <p14:creationId xmlns:p14="http://schemas.microsoft.com/office/powerpoint/2010/main" val="254041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85D58-19C8-40A5-961E-CAC7E976BD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472CA6-B2F1-40E5-A84D-ED5E299FAF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CF4B97F-1BB5-4985-B7E2-DE8C5D4E09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E9C5025-F054-4E08-B6CC-F8394AC08378}"/>
              </a:ext>
            </a:extLst>
          </p:cNvPr>
          <p:cNvSpPr>
            <a:spLocks noGrp="1"/>
          </p:cNvSpPr>
          <p:nvPr>
            <p:ph type="dt" sz="half" idx="10"/>
          </p:nvPr>
        </p:nvSpPr>
        <p:spPr/>
        <p:txBody>
          <a:bodyPr/>
          <a:lstStyle/>
          <a:p>
            <a:fld id="{31AF1913-B7BE-4966-B3FB-0A24BE8D7DED}" type="datetimeFigureOut">
              <a:rPr lang="en-GB" smtClean="0"/>
              <a:t>14/02/2022</a:t>
            </a:fld>
            <a:endParaRPr lang="en-GB"/>
          </a:p>
        </p:txBody>
      </p:sp>
      <p:sp>
        <p:nvSpPr>
          <p:cNvPr id="6" name="Footer Placeholder 5">
            <a:extLst>
              <a:ext uri="{FF2B5EF4-FFF2-40B4-BE49-F238E27FC236}">
                <a16:creationId xmlns:a16="http://schemas.microsoft.com/office/drawing/2014/main" id="{65C34E04-36D4-43C5-8AF3-8F2F2B64AD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8B633E-A8D1-4A2E-B460-88D8CFB4D083}"/>
              </a:ext>
            </a:extLst>
          </p:cNvPr>
          <p:cNvSpPr>
            <a:spLocks noGrp="1"/>
          </p:cNvSpPr>
          <p:nvPr>
            <p:ph type="sldNum" sz="quarter" idx="12"/>
          </p:nvPr>
        </p:nvSpPr>
        <p:spPr/>
        <p:txBody>
          <a:bodyPr/>
          <a:lstStyle/>
          <a:p>
            <a:fld id="{44AFCA8D-7530-461D-B7AA-95C5FFAC5002}" type="slidenum">
              <a:rPr lang="en-GB" smtClean="0"/>
              <a:t>‹#›</a:t>
            </a:fld>
            <a:endParaRPr lang="en-GB"/>
          </a:p>
        </p:txBody>
      </p:sp>
    </p:spTree>
    <p:extLst>
      <p:ext uri="{BB962C8B-B14F-4D97-AF65-F5344CB8AC3E}">
        <p14:creationId xmlns:p14="http://schemas.microsoft.com/office/powerpoint/2010/main" val="3388752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008E9-492A-4128-931F-539BA0C9827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E1F99D-3443-46A8-B00C-C248DE80E3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43C87B-FC94-4701-81B4-1EC345C042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F9393A-AE56-4AE9-B517-088E207AD2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584265-FCB5-44A9-A01A-1BEC625465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A0E4E60-D78C-4758-9D5A-42B4889F3CD4}"/>
              </a:ext>
            </a:extLst>
          </p:cNvPr>
          <p:cNvSpPr>
            <a:spLocks noGrp="1"/>
          </p:cNvSpPr>
          <p:nvPr>
            <p:ph type="dt" sz="half" idx="10"/>
          </p:nvPr>
        </p:nvSpPr>
        <p:spPr/>
        <p:txBody>
          <a:bodyPr/>
          <a:lstStyle/>
          <a:p>
            <a:fld id="{31AF1913-B7BE-4966-B3FB-0A24BE8D7DED}" type="datetimeFigureOut">
              <a:rPr lang="en-GB" smtClean="0"/>
              <a:t>14/02/2022</a:t>
            </a:fld>
            <a:endParaRPr lang="en-GB"/>
          </a:p>
        </p:txBody>
      </p:sp>
      <p:sp>
        <p:nvSpPr>
          <p:cNvPr id="8" name="Footer Placeholder 7">
            <a:extLst>
              <a:ext uri="{FF2B5EF4-FFF2-40B4-BE49-F238E27FC236}">
                <a16:creationId xmlns:a16="http://schemas.microsoft.com/office/drawing/2014/main" id="{C8165A94-8790-4F28-BA2B-AD6EBCC43A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77ED557-14A5-4D66-AE02-D6746B790EBE}"/>
              </a:ext>
            </a:extLst>
          </p:cNvPr>
          <p:cNvSpPr>
            <a:spLocks noGrp="1"/>
          </p:cNvSpPr>
          <p:nvPr>
            <p:ph type="sldNum" sz="quarter" idx="12"/>
          </p:nvPr>
        </p:nvSpPr>
        <p:spPr/>
        <p:txBody>
          <a:bodyPr/>
          <a:lstStyle/>
          <a:p>
            <a:fld id="{44AFCA8D-7530-461D-B7AA-95C5FFAC5002}" type="slidenum">
              <a:rPr lang="en-GB" smtClean="0"/>
              <a:t>‹#›</a:t>
            </a:fld>
            <a:endParaRPr lang="en-GB"/>
          </a:p>
        </p:txBody>
      </p:sp>
    </p:spTree>
    <p:extLst>
      <p:ext uri="{BB962C8B-B14F-4D97-AF65-F5344CB8AC3E}">
        <p14:creationId xmlns:p14="http://schemas.microsoft.com/office/powerpoint/2010/main" val="135937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E90F7-BBAF-4DB1-AA10-49A416E9233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B43BDA-2936-478E-B7B5-41E9A3572430}"/>
              </a:ext>
            </a:extLst>
          </p:cNvPr>
          <p:cNvSpPr>
            <a:spLocks noGrp="1"/>
          </p:cNvSpPr>
          <p:nvPr>
            <p:ph type="dt" sz="half" idx="10"/>
          </p:nvPr>
        </p:nvSpPr>
        <p:spPr/>
        <p:txBody>
          <a:bodyPr/>
          <a:lstStyle/>
          <a:p>
            <a:fld id="{31AF1913-B7BE-4966-B3FB-0A24BE8D7DED}" type="datetimeFigureOut">
              <a:rPr lang="en-GB" smtClean="0"/>
              <a:t>14/02/2022</a:t>
            </a:fld>
            <a:endParaRPr lang="en-GB"/>
          </a:p>
        </p:txBody>
      </p:sp>
      <p:sp>
        <p:nvSpPr>
          <p:cNvPr id="4" name="Footer Placeholder 3">
            <a:extLst>
              <a:ext uri="{FF2B5EF4-FFF2-40B4-BE49-F238E27FC236}">
                <a16:creationId xmlns:a16="http://schemas.microsoft.com/office/drawing/2014/main" id="{F29AE15F-CA26-432F-AF0B-80AEC9A5AB1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16AA91-739F-43AA-85BD-C4507737333D}"/>
              </a:ext>
            </a:extLst>
          </p:cNvPr>
          <p:cNvSpPr>
            <a:spLocks noGrp="1"/>
          </p:cNvSpPr>
          <p:nvPr>
            <p:ph type="sldNum" sz="quarter" idx="12"/>
          </p:nvPr>
        </p:nvSpPr>
        <p:spPr/>
        <p:txBody>
          <a:bodyPr/>
          <a:lstStyle/>
          <a:p>
            <a:fld id="{44AFCA8D-7530-461D-B7AA-95C5FFAC5002}" type="slidenum">
              <a:rPr lang="en-GB" smtClean="0"/>
              <a:t>‹#›</a:t>
            </a:fld>
            <a:endParaRPr lang="en-GB"/>
          </a:p>
        </p:txBody>
      </p:sp>
    </p:spTree>
    <p:extLst>
      <p:ext uri="{BB962C8B-B14F-4D97-AF65-F5344CB8AC3E}">
        <p14:creationId xmlns:p14="http://schemas.microsoft.com/office/powerpoint/2010/main" val="386788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374A53-84A7-4129-9D81-C7B3E835D8DC}"/>
              </a:ext>
            </a:extLst>
          </p:cNvPr>
          <p:cNvSpPr>
            <a:spLocks noGrp="1"/>
          </p:cNvSpPr>
          <p:nvPr>
            <p:ph type="dt" sz="half" idx="10"/>
          </p:nvPr>
        </p:nvSpPr>
        <p:spPr/>
        <p:txBody>
          <a:bodyPr/>
          <a:lstStyle/>
          <a:p>
            <a:fld id="{31AF1913-B7BE-4966-B3FB-0A24BE8D7DED}" type="datetimeFigureOut">
              <a:rPr lang="en-GB" smtClean="0"/>
              <a:t>14/02/2022</a:t>
            </a:fld>
            <a:endParaRPr lang="en-GB"/>
          </a:p>
        </p:txBody>
      </p:sp>
      <p:sp>
        <p:nvSpPr>
          <p:cNvPr id="3" name="Footer Placeholder 2">
            <a:extLst>
              <a:ext uri="{FF2B5EF4-FFF2-40B4-BE49-F238E27FC236}">
                <a16:creationId xmlns:a16="http://schemas.microsoft.com/office/drawing/2014/main" id="{C8A2DAF1-F715-421A-8A79-8453A008E3F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25A37B9-D39F-4179-98D9-7E4290DE11AD}"/>
              </a:ext>
            </a:extLst>
          </p:cNvPr>
          <p:cNvSpPr>
            <a:spLocks noGrp="1"/>
          </p:cNvSpPr>
          <p:nvPr>
            <p:ph type="sldNum" sz="quarter" idx="12"/>
          </p:nvPr>
        </p:nvSpPr>
        <p:spPr/>
        <p:txBody>
          <a:bodyPr/>
          <a:lstStyle/>
          <a:p>
            <a:fld id="{44AFCA8D-7530-461D-B7AA-95C5FFAC5002}" type="slidenum">
              <a:rPr lang="en-GB" smtClean="0"/>
              <a:t>‹#›</a:t>
            </a:fld>
            <a:endParaRPr lang="en-GB"/>
          </a:p>
        </p:txBody>
      </p:sp>
    </p:spTree>
    <p:extLst>
      <p:ext uri="{BB962C8B-B14F-4D97-AF65-F5344CB8AC3E}">
        <p14:creationId xmlns:p14="http://schemas.microsoft.com/office/powerpoint/2010/main" val="1713298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5D6BF-AA27-4C82-983F-7D49D292A9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ECB8348-139B-423A-931F-462C59BB32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E8E6A5F-BCDE-47AD-BA6A-127297CC5C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BE3DE1-6750-4C88-9BD1-332DD5BA98AE}"/>
              </a:ext>
            </a:extLst>
          </p:cNvPr>
          <p:cNvSpPr>
            <a:spLocks noGrp="1"/>
          </p:cNvSpPr>
          <p:nvPr>
            <p:ph type="dt" sz="half" idx="10"/>
          </p:nvPr>
        </p:nvSpPr>
        <p:spPr/>
        <p:txBody>
          <a:bodyPr/>
          <a:lstStyle/>
          <a:p>
            <a:fld id="{31AF1913-B7BE-4966-B3FB-0A24BE8D7DED}" type="datetimeFigureOut">
              <a:rPr lang="en-GB" smtClean="0"/>
              <a:t>14/02/2022</a:t>
            </a:fld>
            <a:endParaRPr lang="en-GB"/>
          </a:p>
        </p:txBody>
      </p:sp>
      <p:sp>
        <p:nvSpPr>
          <p:cNvPr id="6" name="Footer Placeholder 5">
            <a:extLst>
              <a:ext uri="{FF2B5EF4-FFF2-40B4-BE49-F238E27FC236}">
                <a16:creationId xmlns:a16="http://schemas.microsoft.com/office/drawing/2014/main" id="{09BF7007-F445-4B66-ABFE-652A375024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09FC5F-CC66-4BA4-94BA-B6D43F31E165}"/>
              </a:ext>
            </a:extLst>
          </p:cNvPr>
          <p:cNvSpPr>
            <a:spLocks noGrp="1"/>
          </p:cNvSpPr>
          <p:nvPr>
            <p:ph type="sldNum" sz="quarter" idx="12"/>
          </p:nvPr>
        </p:nvSpPr>
        <p:spPr/>
        <p:txBody>
          <a:bodyPr/>
          <a:lstStyle/>
          <a:p>
            <a:fld id="{44AFCA8D-7530-461D-B7AA-95C5FFAC5002}" type="slidenum">
              <a:rPr lang="en-GB" smtClean="0"/>
              <a:t>‹#›</a:t>
            </a:fld>
            <a:endParaRPr lang="en-GB"/>
          </a:p>
        </p:txBody>
      </p:sp>
    </p:spTree>
    <p:extLst>
      <p:ext uri="{BB962C8B-B14F-4D97-AF65-F5344CB8AC3E}">
        <p14:creationId xmlns:p14="http://schemas.microsoft.com/office/powerpoint/2010/main" val="2192634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48263-ADA0-415B-81D7-52ACD2627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265304A-0C65-4A74-8945-57508AFA80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F38D1CE-ECE2-42FE-9EA1-0CD8F26EDF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409025-8153-409B-AFD9-D553C320CFD7}"/>
              </a:ext>
            </a:extLst>
          </p:cNvPr>
          <p:cNvSpPr>
            <a:spLocks noGrp="1"/>
          </p:cNvSpPr>
          <p:nvPr>
            <p:ph type="dt" sz="half" idx="10"/>
          </p:nvPr>
        </p:nvSpPr>
        <p:spPr/>
        <p:txBody>
          <a:bodyPr/>
          <a:lstStyle/>
          <a:p>
            <a:fld id="{31AF1913-B7BE-4966-B3FB-0A24BE8D7DED}" type="datetimeFigureOut">
              <a:rPr lang="en-GB" smtClean="0"/>
              <a:t>14/02/2022</a:t>
            </a:fld>
            <a:endParaRPr lang="en-GB"/>
          </a:p>
        </p:txBody>
      </p:sp>
      <p:sp>
        <p:nvSpPr>
          <p:cNvPr id="6" name="Footer Placeholder 5">
            <a:extLst>
              <a:ext uri="{FF2B5EF4-FFF2-40B4-BE49-F238E27FC236}">
                <a16:creationId xmlns:a16="http://schemas.microsoft.com/office/drawing/2014/main" id="{159F50F6-4D40-41DE-867C-44D9C99113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5AC1A7-D497-40CA-AE5E-11B56A903A44}"/>
              </a:ext>
            </a:extLst>
          </p:cNvPr>
          <p:cNvSpPr>
            <a:spLocks noGrp="1"/>
          </p:cNvSpPr>
          <p:nvPr>
            <p:ph type="sldNum" sz="quarter" idx="12"/>
          </p:nvPr>
        </p:nvSpPr>
        <p:spPr/>
        <p:txBody>
          <a:bodyPr/>
          <a:lstStyle/>
          <a:p>
            <a:fld id="{44AFCA8D-7530-461D-B7AA-95C5FFAC5002}" type="slidenum">
              <a:rPr lang="en-GB" smtClean="0"/>
              <a:t>‹#›</a:t>
            </a:fld>
            <a:endParaRPr lang="en-GB"/>
          </a:p>
        </p:txBody>
      </p:sp>
    </p:spTree>
    <p:extLst>
      <p:ext uri="{BB962C8B-B14F-4D97-AF65-F5344CB8AC3E}">
        <p14:creationId xmlns:p14="http://schemas.microsoft.com/office/powerpoint/2010/main" val="339902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4EE7C5-AF25-41A9-901D-1979F69856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C72B41F-18E5-424D-A2FF-484E6EE865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4ADBC3-3C24-48B7-A2FB-0B8FD51B4F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F1913-B7BE-4966-B3FB-0A24BE8D7DED}" type="datetimeFigureOut">
              <a:rPr lang="en-GB" smtClean="0"/>
              <a:t>14/02/2022</a:t>
            </a:fld>
            <a:endParaRPr lang="en-GB"/>
          </a:p>
        </p:txBody>
      </p:sp>
      <p:sp>
        <p:nvSpPr>
          <p:cNvPr id="5" name="Footer Placeholder 4">
            <a:extLst>
              <a:ext uri="{FF2B5EF4-FFF2-40B4-BE49-F238E27FC236}">
                <a16:creationId xmlns:a16="http://schemas.microsoft.com/office/drawing/2014/main" id="{060536E4-736D-42E6-B2E4-807DCCA795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94FD3E-E8FE-48F7-94DD-D5E1E6B489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FCA8D-7530-461D-B7AA-95C5FFAC5002}" type="slidenum">
              <a:rPr lang="en-GB" smtClean="0"/>
              <a:t>‹#›</a:t>
            </a:fld>
            <a:endParaRPr lang="en-GB"/>
          </a:p>
        </p:txBody>
      </p:sp>
    </p:spTree>
    <p:extLst>
      <p:ext uri="{BB962C8B-B14F-4D97-AF65-F5344CB8AC3E}">
        <p14:creationId xmlns:p14="http://schemas.microsoft.com/office/powerpoint/2010/main" val="62633782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47D6575-0B06-40B2-9D0F-298202F6B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8EC90D4-49DD-4A3A-9175-165DF2B24BE6}"/>
              </a:ext>
            </a:extLst>
          </p:cNvPr>
          <p:cNvSpPr>
            <a:spLocks noGrp="1"/>
          </p:cNvSpPr>
          <p:nvPr>
            <p:ph type="ctrTitle"/>
          </p:nvPr>
        </p:nvSpPr>
        <p:spPr>
          <a:xfrm>
            <a:off x="892818" y="1370171"/>
            <a:ext cx="5085580" cy="2387600"/>
          </a:xfrm>
        </p:spPr>
        <p:txBody>
          <a:bodyPr>
            <a:normAutofit/>
          </a:bodyPr>
          <a:lstStyle/>
          <a:p>
            <a:pPr algn="l"/>
            <a:r>
              <a:rPr lang="en-GB" sz="5100" dirty="0">
                <a:solidFill>
                  <a:schemeClr val="bg1"/>
                </a:solidFill>
              </a:rPr>
              <a:t>CAVEAT </a:t>
            </a:r>
            <a:br>
              <a:rPr lang="en-GB" sz="5100" dirty="0">
                <a:solidFill>
                  <a:schemeClr val="bg1"/>
                </a:solidFill>
              </a:rPr>
            </a:br>
            <a:r>
              <a:rPr lang="en-GB" sz="5100" dirty="0">
                <a:solidFill>
                  <a:schemeClr val="bg1"/>
                </a:solidFill>
              </a:rPr>
              <a:t>Literature Review</a:t>
            </a:r>
            <a:br>
              <a:rPr lang="en-GB" sz="5100" dirty="0">
                <a:solidFill>
                  <a:schemeClr val="bg1"/>
                </a:solidFill>
              </a:rPr>
            </a:br>
            <a:r>
              <a:rPr lang="en-GB" sz="5100" dirty="0">
                <a:solidFill>
                  <a:schemeClr val="bg1"/>
                </a:solidFill>
              </a:rPr>
              <a:t>Findings </a:t>
            </a:r>
          </a:p>
        </p:txBody>
      </p:sp>
      <p:sp>
        <p:nvSpPr>
          <p:cNvPr id="14" name="Oval 13">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9802" y="832686"/>
            <a:ext cx="1104943" cy="107496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Text&#10;&#10;Description automatically generated with medium confidence">
            <a:extLst>
              <a:ext uri="{FF2B5EF4-FFF2-40B4-BE49-F238E27FC236}">
                <a16:creationId xmlns:a16="http://schemas.microsoft.com/office/drawing/2014/main" id="{31269D13-94D3-41C7-9403-C55B44915403}"/>
              </a:ext>
            </a:extLst>
          </p:cNvPr>
          <p:cNvPicPr>
            <a:picLocks noChangeAspect="1"/>
          </p:cNvPicPr>
          <p:nvPr/>
        </p:nvPicPr>
        <p:blipFill rotWithShape="1">
          <a:blip r:embed="rId2">
            <a:extLst>
              <a:ext uri="{28A0092B-C50C-407E-A947-70E740481C1C}">
                <a14:useLocalDpi xmlns:a14="http://schemas.microsoft.com/office/drawing/2010/main" val="0"/>
              </a:ext>
            </a:extLst>
          </a:blip>
          <a:srcRect r="2" b="2"/>
          <a:stretch/>
        </p:blipFill>
        <p:spPr>
          <a:xfrm>
            <a:off x="6520859" y="795510"/>
            <a:ext cx="5137520" cy="5137520"/>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16" name="Rectangle 15">
            <a:extLst>
              <a:ext uri="{FF2B5EF4-FFF2-40B4-BE49-F238E27FC236}">
                <a16:creationId xmlns:a16="http://schemas.microsoft.com/office/drawing/2014/main" id="{0DA5DB8B-7E5C-4ABC-8069-A9A8806F3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2154" y="4925384"/>
            <a:ext cx="876704" cy="876704"/>
          </a:xfrm>
          <a:prstGeom prst="rect">
            <a:avLst/>
          </a:prstGeom>
          <a:noFill/>
          <a:ln w="127000">
            <a:solidFill>
              <a:schemeClr val="accent4"/>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849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68E726-E0B6-4951-AD59-BDDD2D6A46C0}"/>
              </a:ext>
            </a:extLst>
          </p:cNvPr>
          <p:cNvSpPr>
            <a:spLocks noGrp="1"/>
          </p:cNvSpPr>
          <p:nvPr>
            <p:ph type="title"/>
          </p:nvPr>
        </p:nvSpPr>
        <p:spPr>
          <a:xfrm>
            <a:off x="838200" y="365125"/>
            <a:ext cx="10515600" cy="1325563"/>
          </a:xfrm>
        </p:spPr>
        <p:txBody>
          <a:bodyPr>
            <a:normAutofit/>
          </a:bodyPr>
          <a:lstStyle/>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en-GB" sz="2600" b="0" i="0" u="none" strike="noStrike" kern="1200" cap="none" spc="0" normalizeH="0" baseline="0" noProof="0">
                <a:ln>
                  <a:noFill/>
                </a:ln>
                <a:effectLst/>
                <a:uLnTx/>
                <a:uFillTx/>
                <a:latin typeface="Calibri" panose="020F0502020204030204"/>
                <a:ea typeface="+mn-ea"/>
                <a:cs typeface="+mn-cs"/>
              </a:rPr>
              <a:t>A literature search was conducted to understand how VCSE organisations working with the older population show their impact. </a:t>
            </a:r>
            <a:endParaRPr lang="en-GB" sz="2600" dirty="0"/>
          </a:p>
        </p:txBody>
      </p:sp>
      <p:sp>
        <p:nvSpPr>
          <p:cNvPr id="40"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7" name="Content Placeholder 2">
            <a:extLst>
              <a:ext uri="{FF2B5EF4-FFF2-40B4-BE49-F238E27FC236}">
                <a16:creationId xmlns:a16="http://schemas.microsoft.com/office/drawing/2014/main" id="{2B88548E-1704-44E3-853E-4DD00AB8933C}"/>
              </a:ext>
            </a:extLst>
          </p:cNvPr>
          <p:cNvGraphicFramePr>
            <a:graphicFrameLocks noGrp="1"/>
          </p:cNvGraphicFramePr>
          <p:nvPr>
            <p:ph idx="1"/>
            <p:extLst>
              <p:ext uri="{D42A27DB-BD31-4B8C-83A1-F6EECF244321}">
                <p14:modId xmlns:p14="http://schemas.microsoft.com/office/powerpoint/2010/main" val="515721589"/>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8564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7AC0BA-8DB4-49F7-BFE5-2E902786276F}"/>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5600" b="1" kern="1200">
                <a:solidFill>
                  <a:schemeClr val="tx1"/>
                </a:solidFill>
                <a:latin typeface="+mj-lt"/>
                <a:ea typeface="+mj-ea"/>
                <a:cs typeface="+mj-cs"/>
              </a:rPr>
              <a:t>Holistic Evaluation Framework</a:t>
            </a:r>
          </a:p>
        </p:txBody>
      </p:sp>
      <p:sp>
        <p:nvSpPr>
          <p:cNvPr id="64"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Diagram 13">
            <a:extLst>
              <a:ext uri="{FF2B5EF4-FFF2-40B4-BE49-F238E27FC236}">
                <a16:creationId xmlns:a16="http://schemas.microsoft.com/office/drawing/2014/main" id="{433B851D-675E-4951-9D89-97E670F590D3}"/>
              </a:ext>
            </a:extLst>
          </p:cNvPr>
          <p:cNvGraphicFramePr/>
          <p:nvPr>
            <p:extLst>
              <p:ext uri="{D42A27DB-BD31-4B8C-83A1-F6EECF244321}">
                <p14:modId xmlns:p14="http://schemas.microsoft.com/office/powerpoint/2010/main" val="4289433431"/>
              </p:ext>
            </p:extLst>
          </p:nvPr>
        </p:nvGraphicFramePr>
        <p:xfrm>
          <a:off x="4210692" y="1136562"/>
          <a:ext cx="7091917" cy="4584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2209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49">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1">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6" name="Content Placeholder 3">
            <a:extLst>
              <a:ext uri="{FF2B5EF4-FFF2-40B4-BE49-F238E27FC236}">
                <a16:creationId xmlns:a16="http://schemas.microsoft.com/office/drawing/2014/main" id="{5819AC4C-A42E-4470-964F-9CA339348DB6}"/>
              </a:ext>
            </a:extLst>
          </p:cNvPr>
          <p:cNvGraphicFramePr>
            <a:graphicFrameLocks noGrp="1"/>
          </p:cNvGraphicFramePr>
          <p:nvPr>
            <p:ph idx="1"/>
            <p:extLst>
              <p:ext uri="{D42A27DB-BD31-4B8C-83A1-F6EECF244321}">
                <p14:modId xmlns:p14="http://schemas.microsoft.com/office/powerpoint/2010/main" val="1004521846"/>
              </p:ext>
            </p:extLst>
          </p:nvPr>
        </p:nvGraphicFramePr>
        <p:xfrm>
          <a:off x="5542672" y="541606"/>
          <a:ext cx="5811128" cy="56782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6" name="TextBox 25">
            <a:extLst>
              <a:ext uri="{FF2B5EF4-FFF2-40B4-BE49-F238E27FC236}">
                <a16:creationId xmlns:a16="http://schemas.microsoft.com/office/drawing/2014/main" id="{C5D9805E-7248-42F2-83B4-DF261929C342}"/>
              </a:ext>
            </a:extLst>
          </p:cNvPr>
          <p:cNvSpPr txBox="1"/>
          <p:nvPr/>
        </p:nvSpPr>
        <p:spPr>
          <a:xfrm>
            <a:off x="5542672" y="6316394"/>
            <a:ext cx="6097464" cy="369332"/>
          </a:xfrm>
          <a:prstGeom prst="rect">
            <a:avLst/>
          </a:prstGeom>
          <a:noFill/>
        </p:spPr>
        <p:txBody>
          <a:bodyPr wrap="square">
            <a:spAutoFit/>
          </a:bodyPr>
          <a:lstStyle/>
          <a:p>
            <a:r>
              <a:rPr lang="en-GB" dirty="0"/>
              <a:t>The next slides look at each of these 4 areas more closely</a:t>
            </a:r>
          </a:p>
        </p:txBody>
      </p:sp>
    </p:spTree>
    <p:extLst>
      <p:ext uri="{BB962C8B-B14F-4D97-AF65-F5344CB8AC3E}">
        <p14:creationId xmlns:p14="http://schemas.microsoft.com/office/powerpoint/2010/main" val="2824600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85F99F-B7AA-49B4-810B-F6F38A088091}"/>
              </a:ext>
            </a:extLst>
          </p:cNvPr>
          <p:cNvSpPr txBox="1"/>
          <p:nvPr/>
        </p:nvSpPr>
        <p:spPr>
          <a:xfrm>
            <a:off x="304800" y="295564"/>
            <a:ext cx="5027613" cy="2963574"/>
          </a:xfrm>
          <a:prstGeom prst="rect">
            <a:avLst/>
          </a:prstGeom>
        </p:spPr>
        <p:style>
          <a:lnRef idx="1">
            <a:schemeClr val="accent2"/>
          </a:lnRef>
          <a:fillRef idx="2">
            <a:schemeClr val="accent2"/>
          </a:fillRef>
          <a:effectRef idx="1">
            <a:schemeClr val="accent2"/>
          </a:effectRef>
          <a:fontRef idx="minor">
            <a:schemeClr val="dk1"/>
          </a:fontRef>
        </p:style>
        <p:txBody>
          <a:bodyPr wrap="square" anchor="t">
            <a:normAutofit/>
          </a:bodyPr>
          <a:lstStyle/>
          <a:p>
            <a:pPr>
              <a:lnSpc>
                <a:spcPct val="90000"/>
              </a:lnSpc>
              <a:spcAft>
                <a:spcPts val="600"/>
              </a:spcAft>
            </a:pPr>
            <a:r>
              <a:rPr lang="en-GB" b="1" dirty="0">
                <a:latin typeface="Calibri" panose="020F0502020204030204" pitchFamily="34" charset="0"/>
                <a:cs typeface="Calibri" panose="020F0502020204030204" pitchFamily="34" charset="0"/>
              </a:rPr>
              <a:t>Physical wellbeing  </a:t>
            </a:r>
          </a:p>
          <a:p>
            <a:pPr>
              <a:lnSpc>
                <a:spcPct val="90000"/>
              </a:lnSpc>
              <a:spcAft>
                <a:spcPts val="600"/>
              </a:spcAft>
            </a:pPr>
            <a:r>
              <a:rPr lang="en-GB" dirty="0">
                <a:latin typeface="Calibri" panose="020F0502020204030204" pitchFamily="34" charset="0"/>
                <a:cs typeface="Calibri" panose="020F0502020204030204" pitchFamily="34" charset="0"/>
              </a:rPr>
              <a:t>The ability to maintain a healthy quality of life that allows individuals to get the most out of daily activities without undue fatigue, physical stress or strain. It is paramount to being able to access a wide variety of services, community resources, and social activities. This has been assessed by strength-based assessments, mobility questionnaires or observations, fall prevention techniques.</a:t>
            </a:r>
          </a:p>
        </p:txBody>
      </p:sp>
      <p:sp>
        <p:nvSpPr>
          <p:cNvPr id="6" name="TextBox 5">
            <a:extLst>
              <a:ext uri="{FF2B5EF4-FFF2-40B4-BE49-F238E27FC236}">
                <a16:creationId xmlns:a16="http://schemas.microsoft.com/office/drawing/2014/main" id="{BCEBC3B8-17DA-432C-AD3C-5906D55FBBB5}"/>
              </a:ext>
            </a:extLst>
          </p:cNvPr>
          <p:cNvSpPr txBox="1"/>
          <p:nvPr/>
        </p:nvSpPr>
        <p:spPr>
          <a:xfrm>
            <a:off x="5407024" y="295564"/>
            <a:ext cx="6480175" cy="2963574"/>
          </a:xfrm>
          <a:prstGeom prst="rect">
            <a:avLst/>
          </a:prstGeom>
        </p:spPr>
        <p:style>
          <a:lnRef idx="1">
            <a:schemeClr val="accent4"/>
          </a:lnRef>
          <a:fillRef idx="2">
            <a:schemeClr val="accent4"/>
          </a:fillRef>
          <a:effectRef idx="1">
            <a:schemeClr val="accent4"/>
          </a:effectRef>
          <a:fontRef idx="minor">
            <a:schemeClr val="dk1"/>
          </a:fontRef>
        </p:style>
        <p:txBody>
          <a:bodyPr wrap="square" anchor="t">
            <a:norm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GB" b="1" i="0" u="none" strike="noStrike" kern="1200" cap="none" spc="0" normalizeH="0" baseline="0" noProof="0" dirty="0">
                <a:ln>
                  <a:noFill/>
                </a:ln>
                <a:solidFill>
                  <a:prstClr val="black"/>
                </a:solidFill>
                <a:effectLst/>
                <a:uLnTx/>
                <a:uFillTx/>
                <a:latin typeface="Calibri" panose="020F0502020204030204"/>
                <a:ea typeface="+mn-ea"/>
                <a:cs typeface="+mn-cs"/>
              </a:rPr>
              <a:t>Social wellbeing </a:t>
            </a:r>
          </a:p>
          <a:p>
            <a:pPr marL="0" marR="0" lvl="0" indent="0" algn="l" defTabSz="914400" rtl="0" eaLnBrk="1" fontAlgn="auto" latinLnBrk="0" hangingPunct="1">
              <a:lnSpc>
                <a:spcPct val="90000"/>
              </a:lnSpc>
              <a:spcBef>
                <a:spcPts val="0"/>
              </a:spcBef>
              <a:spcAft>
                <a:spcPts val="600"/>
              </a:spcAft>
              <a:buClrTx/>
              <a:buSzTx/>
              <a:buFontTx/>
              <a:buNone/>
              <a:tabLst/>
              <a:defRPr/>
            </a:pPr>
            <a:r>
              <a:rPr lang="en-GB" sz="1600" dirty="0">
                <a:solidFill>
                  <a:prstClr val="black"/>
                </a:solidFill>
                <a:latin typeface="Calibri" panose="020F0502020204030204"/>
              </a:rPr>
              <a:t>D</a:t>
            </a:r>
            <a:r>
              <a:rPr kumimoji="0" lang="en-GB" sz="1600" i="0" u="none" strike="noStrike" kern="1200" cap="none" spc="0" normalizeH="0" baseline="0" noProof="0" dirty="0" err="1">
                <a:ln>
                  <a:noFill/>
                </a:ln>
                <a:solidFill>
                  <a:prstClr val="black"/>
                </a:solidFill>
                <a:effectLst/>
                <a:uLnTx/>
                <a:uFillTx/>
                <a:latin typeface="Calibri" panose="020F0502020204030204"/>
                <a:ea typeface="+mn-ea"/>
                <a:cs typeface="+mn-cs"/>
              </a:rPr>
              <a:t>efined</a:t>
            </a:r>
            <a:r>
              <a:rPr kumimoji="0" lang="en-GB" sz="1600" i="0" u="none" strike="noStrike" kern="1200" cap="none" spc="0" normalizeH="0" baseline="0" noProof="0" dirty="0">
                <a:ln>
                  <a:noFill/>
                </a:ln>
                <a:solidFill>
                  <a:prstClr val="black"/>
                </a:solidFill>
                <a:effectLst/>
                <a:uLnTx/>
                <a:uFillTx/>
                <a:latin typeface="Calibri" panose="020F0502020204030204"/>
                <a:ea typeface="+mn-ea"/>
                <a:cs typeface="+mn-cs"/>
              </a:rPr>
              <a:t> on a micro (individual) and meso (community or organisational) level.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Micro level: typified by interacting with a range of people and belonging to a range of familial or social groups.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Meso level: Characterised as having a sense of belonging to, and making contributions within, local communities and wider society.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Articles found measured social participation, social inclusion, civic participation, loneliness/isolation, digital skills for social connectivity, Quality of Life (QoL), making / sustaining new connections.</a:t>
            </a:r>
          </a:p>
        </p:txBody>
      </p:sp>
      <p:sp>
        <p:nvSpPr>
          <p:cNvPr id="7" name="TextBox 6">
            <a:extLst>
              <a:ext uri="{FF2B5EF4-FFF2-40B4-BE49-F238E27FC236}">
                <a16:creationId xmlns:a16="http://schemas.microsoft.com/office/drawing/2014/main" id="{FD8194EF-BA19-495B-89E9-2AC0346EF6ED}"/>
              </a:ext>
            </a:extLst>
          </p:cNvPr>
          <p:cNvSpPr txBox="1"/>
          <p:nvPr/>
        </p:nvSpPr>
        <p:spPr>
          <a:xfrm>
            <a:off x="304800" y="3328988"/>
            <a:ext cx="5956301" cy="3233448"/>
          </a:xfrm>
          <a:prstGeom prst="rect">
            <a:avLst/>
          </a:prstGeom>
        </p:spPr>
        <p:style>
          <a:lnRef idx="1">
            <a:schemeClr val="accent6"/>
          </a:lnRef>
          <a:fillRef idx="2">
            <a:schemeClr val="accent6"/>
          </a:fillRef>
          <a:effectRef idx="1">
            <a:schemeClr val="accent6"/>
          </a:effectRef>
          <a:fontRef idx="minor">
            <a:schemeClr val="dk1"/>
          </a:fontRef>
        </p:style>
        <p:txBody>
          <a:bodyPr wrap="square" anchor="t">
            <a:normAutofit/>
          </a:bodyPr>
          <a:lstStyle/>
          <a:p>
            <a:pPr marL="0" marR="0" lvl="0" indent="0" algn="l" defTabSz="914400" rtl="0" eaLnBrk="1" fontAlgn="auto" latinLnBrk="0" hangingPunct="1">
              <a:lnSpc>
                <a:spcPct val="90000"/>
              </a:lnSpc>
              <a:spcBef>
                <a:spcPts val="0"/>
              </a:spcBef>
              <a:spcAft>
                <a:spcPts val="600"/>
              </a:spcAft>
              <a:buClrTx/>
              <a:buSzTx/>
              <a:buFontTx/>
              <a:buNone/>
              <a:tabLst/>
              <a:defRPr/>
            </a:pPr>
            <a:r>
              <a:rPr kumimoji="0" lang="en-GB" b="1" i="0" u="none" strike="noStrike" kern="1200" cap="none" spc="0" normalizeH="0" baseline="0" noProof="0" dirty="0">
                <a:ln>
                  <a:noFill/>
                </a:ln>
                <a:solidFill>
                  <a:prstClr val="black"/>
                </a:solidFill>
                <a:effectLst/>
                <a:uLnTx/>
                <a:uFillTx/>
                <a:latin typeface="Calibri" panose="020F0502020204030204"/>
                <a:ea typeface="+mn-ea"/>
                <a:cs typeface="+mn-cs"/>
              </a:rPr>
              <a:t>Psychological wellbeing </a:t>
            </a:r>
          </a:p>
          <a:p>
            <a:pPr marL="0" marR="0" lvl="0" indent="0" algn="l" defTabSz="914400" rtl="0" eaLnBrk="1" fontAlgn="auto" latinLnBrk="0" hangingPunct="1">
              <a:lnSpc>
                <a:spcPct val="90000"/>
              </a:lnSpc>
              <a:spcBef>
                <a:spcPts val="0"/>
              </a:spcBef>
              <a:spcAft>
                <a:spcPts val="600"/>
              </a:spcAft>
              <a:buClrTx/>
              <a:buSzTx/>
              <a:buFontTx/>
              <a:buNone/>
              <a:tabLst/>
              <a:defRPr/>
            </a:pPr>
            <a:r>
              <a:rPr kumimoji="0" lang="en-GB" b="0" i="0" u="none" strike="noStrike" kern="1200" cap="none" spc="0" normalizeH="0" baseline="0" noProof="0" dirty="0">
                <a:ln>
                  <a:noFill/>
                </a:ln>
                <a:solidFill>
                  <a:prstClr val="black"/>
                </a:solidFill>
                <a:effectLst/>
                <a:uLnTx/>
                <a:uFillTx/>
                <a:latin typeface="Calibri" panose="020F0502020204030204"/>
                <a:ea typeface="+mn-ea"/>
                <a:cs typeface="+mn-cs"/>
              </a:rPr>
              <a:t>Characterised by having good mental health, opportunities to improve mental health, and sustaining or increasing cognitive skills. Intertwined with social wellbeing, this outcome specifically relates to an individual’s emotional and cognitive resilience and ability to perform cognitive tasks which impact other areas of life. Articles found have measured overall mental wellbeing, anxiety, depression, mental health indicators and predictors, confidence, coping, resilience, self-realisation, autonomy and grief management. </a:t>
            </a:r>
          </a:p>
        </p:txBody>
      </p:sp>
      <p:sp>
        <p:nvSpPr>
          <p:cNvPr id="8" name="TextBox 7">
            <a:extLst>
              <a:ext uri="{FF2B5EF4-FFF2-40B4-BE49-F238E27FC236}">
                <a16:creationId xmlns:a16="http://schemas.microsoft.com/office/drawing/2014/main" id="{A2740E8F-CECF-48AA-B1EB-A1A26A46A9BF}"/>
              </a:ext>
            </a:extLst>
          </p:cNvPr>
          <p:cNvSpPr txBox="1"/>
          <p:nvPr/>
        </p:nvSpPr>
        <p:spPr>
          <a:xfrm>
            <a:off x="6335713" y="3328988"/>
            <a:ext cx="5551487" cy="3233448"/>
          </a:xfrm>
          <a:prstGeom prst="rect">
            <a:avLst/>
          </a:prstGeom>
        </p:spPr>
        <p:style>
          <a:lnRef idx="1">
            <a:schemeClr val="accent5"/>
          </a:lnRef>
          <a:fillRef idx="2">
            <a:schemeClr val="accent5"/>
          </a:fillRef>
          <a:effectRef idx="1">
            <a:schemeClr val="accent5"/>
          </a:effectRef>
          <a:fontRef idx="minor">
            <a:schemeClr val="dk1"/>
          </a:fontRef>
        </p:style>
        <p:txBody>
          <a:bodyPr wrap="square" anchor="t">
            <a:normAutofit/>
          </a:bodyPr>
          <a:lstStyle/>
          <a:p>
            <a:pPr>
              <a:lnSpc>
                <a:spcPct val="90000"/>
              </a:lnSpc>
              <a:spcAft>
                <a:spcPts val="600"/>
              </a:spcAft>
            </a:pPr>
            <a:r>
              <a:rPr lang="en-GB" b="1" dirty="0">
                <a:latin typeface="Calibri" panose="020F0502020204030204" pitchFamily="34" charset="0"/>
                <a:cs typeface="Calibri" panose="020F0502020204030204" pitchFamily="34" charset="0"/>
              </a:rPr>
              <a:t>Economic impact &amp; wellbeing </a:t>
            </a:r>
          </a:p>
          <a:p>
            <a:pPr>
              <a:lnSpc>
                <a:spcPct val="90000"/>
              </a:lnSpc>
              <a:spcAft>
                <a:spcPts val="600"/>
              </a:spcAft>
            </a:pPr>
            <a:r>
              <a:rPr lang="en-GB" dirty="0">
                <a:latin typeface="Calibri" panose="020F0502020204030204" pitchFamily="34" charset="0"/>
                <a:cs typeface="Calibri" panose="020F0502020204030204" pitchFamily="34" charset="0"/>
              </a:rPr>
              <a:t>Evaluations focus on the reduction of primary health care usage, cost saving impacts of volunteer use and return on investment assessments. However, economic wellbeing is also closely linked with other outcomes on a micro scale; having present and/or future financial and housing security, the ability to make sound economic choices (or have a trusted person to), having budgeting skills and having the ability to access community infrastructure, social and occupational pursuits</a:t>
            </a:r>
            <a:r>
              <a:rPr lang="en-GB" dirty="0"/>
              <a:t>. </a:t>
            </a:r>
          </a:p>
        </p:txBody>
      </p:sp>
    </p:spTree>
    <p:extLst>
      <p:ext uri="{BB962C8B-B14F-4D97-AF65-F5344CB8AC3E}">
        <p14:creationId xmlns:p14="http://schemas.microsoft.com/office/powerpoint/2010/main" val="122533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5ED2E-B1EF-4565-905B-144EC2E77C66}"/>
              </a:ext>
            </a:extLst>
          </p:cNvPr>
          <p:cNvSpPr>
            <a:spLocks noGrp="1"/>
          </p:cNvSpPr>
          <p:nvPr>
            <p:ph type="title"/>
          </p:nvPr>
        </p:nvSpPr>
        <p:spPr>
          <a:xfrm>
            <a:off x="341597" y="158262"/>
            <a:ext cx="11508805" cy="1320800"/>
          </a:xfrm>
          <a:prstGeom prst="roundRect">
            <a:avLst/>
          </a:prstGeom>
        </p:spPr>
        <p:style>
          <a:lnRef idx="1">
            <a:schemeClr val="accent2"/>
          </a:lnRef>
          <a:fillRef idx="2">
            <a:schemeClr val="accent2"/>
          </a:fillRef>
          <a:effectRef idx="1">
            <a:schemeClr val="accent2"/>
          </a:effectRef>
          <a:fontRef idx="minor">
            <a:schemeClr val="dk1"/>
          </a:fontRef>
        </p:style>
        <p:txBody>
          <a:bodyPr>
            <a:normAutofit/>
          </a:bodyPr>
          <a:lstStyle/>
          <a:p>
            <a:pPr algn="ctr"/>
            <a:r>
              <a:rPr lang="en-GB" sz="2800" dirty="0">
                <a:solidFill>
                  <a:schemeClr val="tx1"/>
                </a:solidFill>
                <a:latin typeface="Calibri" panose="020F0502020204030204" pitchFamily="34" charset="0"/>
                <a:cs typeface="Calibri" panose="020F0502020204030204" pitchFamily="34" charset="0"/>
              </a:rPr>
              <a:t>This diagram visually represents </a:t>
            </a:r>
            <a:r>
              <a:rPr lang="en-GB" sz="2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key components of the term ‘well-being’ that are used in evaluations. </a:t>
            </a:r>
            <a:endParaRPr lang="en-GB" sz="2800" dirty="0">
              <a:solidFill>
                <a:schemeClr val="tx1"/>
              </a:solidFill>
              <a:latin typeface="Calibri" panose="020F0502020204030204" pitchFamily="34" charset="0"/>
              <a:cs typeface="Calibri" panose="020F0502020204030204" pitchFamily="34" charset="0"/>
            </a:endParaRPr>
          </a:p>
        </p:txBody>
      </p:sp>
      <p:grpSp>
        <p:nvGrpSpPr>
          <p:cNvPr id="33" name="Group 32">
            <a:extLst>
              <a:ext uri="{FF2B5EF4-FFF2-40B4-BE49-F238E27FC236}">
                <a16:creationId xmlns:a16="http://schemas.microsoft.com/office/drawing/2014/main" id="{8ABC1670-D426-4B52-8EA2-D6347F921ABB}"/>
              </a:ext>
            </a:extLst>
          </p:cNvPr>
          <p:cNvGrpSpPr/>
          <p:nvPr/>
        </p:nvGrpSpPr>
        <p:grpSpPr>
          <a:xfrm>
            <a:off x="1600065" y="1644161"/>
            <a:ext cx="8514783" cy="5055577"/>
            <a:chOff x="3241903" y="648640"/>
            <a:chExt cx="8849932" cy="6046786"/>
          </a:xfrm>
        </p:grpSpPr>
        <p:graphicFrame>
          <p:nvGraphicFramePr>
            <p:cNvPr id="35" name="Diagram 34">
              <a:extLst>
                <a:ext uri="{FF2B5EF4-FFF2-40B4-BE49-F238E27FC236}">
                  <a16:creationId xmlns:a16="http://schemas.microsoft.com/office/drawing/2014/main" id="{45D26961-7623-4938-BEE6-31E3F590FB08}"/>
                </a:ext>
              </a:extLst>
            </p:cNvPr>
            <p:cNvGraphicFramePr/>
            <p:nvPr>
              <p:extLst>
                <p:ext uri="{D42A27DB-BD31-4B8C-83A1-F6EECF244321}">
                  <p14:modId xmlns:p14="http://schemas.microsoft.com/office/powerpoint/2010/main" val="3211223823"/>
                </p:ext>
              </p:extLst>
            </p:nvPr>
          </p:nvGraphicFramePr>
          <p:xfrm>
            <a:off x="3241903" y="648640"/>
            <a:ext cx="8849932" cy="60467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6" name="TextBox 35">
              <a:extLst>
                <a:ext uri="{FF2B5EF4-FFF2-40B4-BE49-F238E27FC236}">
                  <a16:creationId xmlns:a16="http://schemas.microsoft.com/office/drawing/2014/main" id="{E338D2BE-DF78-4E15-B04C-B8D2B437224F}"/>
                </a:ext>
              </a:extLst>
            </p:cNvPr>
            <p:cNvSpPr txBox="1"/>
            <p:nvPr/>
          </p:nvSpPr>
          <p:spPr>
            <a:xfrm>
              <a:off x="7797426" y="1123106"/>
              <a:ext cx="2384495" cy="2466404"/>
            </a:xfrm>
            <a:prstGeom prst="rect">
              <a:avLst/>
            </a:prstGeom>
            <a:noFill/>
          </p:spPr>
          <p:txBody>
            <a:bodyPr wrap="square" rtlCol="0">
              <a:spAutoFit/>
            </a:bodyPr>
            <a:lstStyle/>
            <a:p>
              <a:pPr lvl="0" algn="l"/>
              <a:r>
                <a:rPr lang="en-GB" sz="1100" dirty="0"/>
                <a:t>Quality of Life </a:t>
              </a:r>
            </a:p>
            <a:p>
              <a:pPr lvl="0" algn="l"/>
              <a:r>
                <a:rPr lang="en-GB" sz="1100" dirty="0"/>
                <a:t>Connectedness</a:t>
              </a:r>
            </a:p>
            <a:p>
              <a:pPr lvl="0" algn="l"/>
              <a:r>
                <a:rPr lang="en-GB" sz="1100" dirty="0"/>
                <a:t>Positive contribution to </a:t>
              </a:r>
            </a:p>
            <a:p>
              <a:pPr lvl="0" algn="l"/>
              <a:r>
                <a:rPr lang="en-GB" sz="1100" dirty="0"/>
                <a:t>community </a:t>
              </a:r>
            </a:p>
            <a:p>
              <a:pPr lvl="0" algn="l"/>
              <a:r>
                <a:rPr lang="en-GB" sz="1100" dirty="0"/>
                <a:t>Engagement &amp; motivation</a:t>
              </a:r>
            </a:p>
            <a:p>
              <a:pPr lvl="0" algn="l"/>
              <a:r>
                <a:rPr lang="en-GB" sz="1100" dirty="0"/>
                <a:t>Companionship &amp; relationships </a:t>
              </a:r>
            </a:p>
            <a:p>
              <a:pPr lvl="0" algn="l"/>
              <a:r>
                <a:rPr lang="en-GB" sz="1100" dirty="0"/>
                <a:t>Reduced isolation &amp; loneliness Sharing experiences </a:t>
              </a:r>
            </a:p>
            <a:p>
              <a:pPr lvl="0" algn="l"/>
              <a:endParaRPr lang="en-GB" sz="1100" dirty="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Social </a:t>
              </a:r>
            </a:p>
            <a:p>
              <a:pPr lvl="0" algn="l"/>
              <a:endParaRPr lang="en-GB" sz="1100" dirty="0"/>
            </a:p>
          </p:txBody>
        </p:sp>
        <p:sp>
          <p:nvSpPr>
            <p:cNvPr id="37" name="TextBox 36">
              <a:extLst>
                <a:ext uri="{FF2B5EF4-FFF2-40B4-BE49-F238E27FC236}">
                  <a16:creationId xmlns:a16="http://schemas.microsoft.com/office/drawing/2014/main" id="{B9D53F17-A1F6-4701-BA96-77519C468F2B}"/>
                </a:ext>
              </a:extLst>
            </p:cNvPr>
            <p:cNvSpPr txBox="1"/>
            <p:nvPr/>
          </p:nvSpPr>
          <p:spPr>
            <a:xfrm>
              <a:off x="5105333" y="3797339"/>
              <a:ext cx="2316060" cy="2208720"/>
            </a:xfrm>
            <a:prstGeom prst="rect">
              <a:avLst/>
            </a:prstGeom>
            <a:noFill/>
          </p:spPr>
          <p:txBody>
            <a:bodyPr wrap="square" rtlCol="0">
              <a:spAutoFit/>
            </a:bodyPr>
            <a:lstStyle/>
            <a:p>
              <a:pPr algn="r"/>
              <a:r>
                <a:rPr lang="en-GB" dirty="0"/>
                <a:t>Economical</a:t>
              </a:r>
            </a:p>
            <a:p>
              <a:pPr algn="r"/>
              <a:r>
                <a:rPr lang="en-GB" sz="1200" dirty="0"/>
                <a:t>Social Return on Investment </a:t>
              </a:r>
            </a:p>
            <a:p>
              <a:pPr algn="r"/>
              <a:r>
                <a:rPr lang="en-GB" sz="1200" dirty="0"/>
                <a:t>Reduced pressure on Primary Care Services</a:t>
              </a:r>
            </a:p>
            <a:p>
              <a:pPr algn="r"/>
              <a:r>
                <a:rPr lang="en-GB" sz="1200" dirty="0"/>
                <a:t>Community Links</a:t>
              </a:r>
            </a:p>
            <a:p>
              <a:pPr algn="r"/>
              <a:r>
                <a:rPr lang="en-GB" sz="1200" dirty="0"/>
                <a:t>Program viability</a:t>
              </a:r>
            </a:p>
            <a:p>
              <a:pPr algn="r"/>
              <a:r>
                <a:rPr lang="en-GB" sz="1200" dirty="0"/>
                <a:t>Social Impact</a:t>
              </a:r>
            </a:p>
            <a:p>
              <a:pPr algn="r"/>
              <a:r>
                <a:rPr lang="en-GB" sz="1200" dirty="0"/>
                <a:t>Transport costs </a:t>
              </a:r>
            </a:p>
            <a:p>
              <a:pPr algn="r"/>
              <a:r>
                <a:rPr lang="en-GB" sz="1200" dirty="0"/>
                <a:t>&amp; accessibility </a:t>
              </a:r>
            </a:p>
          </p:txBody>
        </p:sp>
        <p:sp>
          <p:nvSpPr>
            <p:cNvPr id="38" name="TextBox 37">
              <a:extLst>
                <a:ext uri="{FF2B5EF4-FFF2-40B4-BE49-F238E27FC236}">
                  <a16:creationId xmlns:a16="http://schemas.microsoft.com/office/drawing/2014/main" id="{EA53CD6C-4DF6-4E7D-9182-0D00AA8086DC}"/>
                </a:ext>
              </a:extLst>
            </p:cNvPr>
            <p:cNvSpPr txBox="1"/>
            <p:nvPr/>
          </p:nvSpPr>
          <p:spPr>
            <a:xfrm>
              <a:off x="5036897" y="1071543"/>
              <a:ext cx="2384495" cy="2466404"/>
            </a:xfrm>
            <a:prstGeom prst="rect">
              <a:avLst/>
            </a:prstGeom>
            <a:noFill/>
          </p:spPr>
          <p:txBody>
            <a:bodyPr wrap="square" rtlCol="0">
              <a:spAutoFit/>
            </a:bodyPr>
            <a:lstStyle/>
            <a:p>
              <a:pPr algn="r"/>
              <a:r>
                <a:rPr lang="en-GB" sz="1100" dirty="0"/>
                <a:t>Resilience</a:t>
              </a:r>
            </a:p>
            <a:p>
              <a:pPr algn="r"/>
              <a:r>
                <a:rPr lang="en-GB" sz="1100" dirty="0"/>
                <a:t>Self worth</a:t>
              </a:r>
            </a:p>
            <a:p>
              <a:pPr algn="r"/>
              <a:r>
                <a:rPr lang="en-GB" sz="1100" dirty="0"/>
                <a:t>Mental well-being </a:t>
              </a:r>
            </a:p>
            <a:p>
              <a:pPr algn="r"/>
              <a:r>
                <a:rPr lang="en-GB" sz="1100" dirty="0"/>
                <a:t>Satisfaction with life </a:t>
              </a:r>
            </a:p>
            <a:p>
              <a:pPr algn="r"/>
              <a:r>
                <a:rPr lang="en-GB" sz="1100" dirty="0"/>
                <a:t>Reduced stress</a:t>
              </a:r>
            </a:p>
            <a:p>
              <a:pPr algn="r"/>
              <a:r>
                <a:rPr lang="en-GB" sz="1100" dirty="0"/>
                <a:t>Autonomy</a:t>
              </a:r>
            </a:p>
            <a:p>
              <a:pPr algn="r"/>
              <a:r>
                <a:rPr lang="en-GB" sz="1100" dirty="0"/>
                <a:t>Cognitive ability</a:t>
              </a:r>
            </a:p>
            <a:p>
              <a:pPr algn="r"/>
              <a:r>
                <a:rPr lang="en-GB" sz="1100" dirty="0"/>
                <a:t>Coping with Bereavement, loss </a:t>
              </a:r>
            </a:p>
            <a:p>
              <a:pPr algn="r"/>
              <a:r>
                <a:rPr lang="en-GB" sz="1100" dirty="0"/>
                <a:t>and change </a:t>
              </a: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Psychological</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gn="r"/>
              <a:r>
                <a:rPr lang="en-GB" sz="1100" dirty="0"/>
                <a:t>   </a:t>
              </a:r>
            </a:p>
          </p:txBody>
        </p:sp>
        <p:sp>
          <p:nvSpPr>
            <p:cNvPr id="39" name="TextBox 38">
              <a:extLst>
                <a:ext uri="{FF2B5EF4-FFF2-40B4-BE49-F238E27FC236}">
                  <a16:creationId xmlns:a16="http://schemas.microsoft.com/office/drawing/2014/main" id="{1233E055-B113-4731-8D28-2D272C9E10B4}"/>
                </a:ext>
              </a:extLst>
            </p:cNvPr>
            <p:cNvSpPr txBox="1"/>
            <p:nvPr/>
          </p:nvSpPr>
          <p:spPr>
            <a:xfrm>
              <a:off x="7797426" y="3797339"/>
              <a:ext cx="2014780" cy="1987847"/>
            </a:xfrm>
            <a:prstGeom prst="rect">
              <a:avLst/>
            </a:prstGeom>
            <a:noFill/>
          </p:spPr>
          <p:txBody>
            <a:bodyPr wrap="square" rtlCol="0">
              <a:spAutoFit/>
            </a:bodyPr>
            <a:lstStyle/>
            <a:p>
              <a:r>
                <a:rPr lang="en-GB" dirty="0"/>
                <a:t>Physical </a:t>
              </a:r>
            </a:p>
            <a:p>
              <a:r>
                <a:rPr lang="en-GB" sz="1200" dirty="0"/>
                <a:t>Physical confidence</a:t>
              </a:r>
            </a:p>
            <a:p>
              <a:r>
                <a:rPr lang="en-GB" sz="1200" dirty="0"/>
                <a:t>Strength</a:t>
              </a:r>
            </a:p>
            <a:p>
              <a:r>
                <a:rPr lang="en-GB" sz="1200" dirty="0"/>
                <a:t>Balance</a:t>
              </a:r>
            </a:p>
            <a:p>
              <a:r>
                <a:rPr lang="en-GB" sz="1200" dirty="0"/>
                <a:t>Enjoyment &amp; engagement in exercise</a:t>
              </a:r>
            </a:p>
            <a:p>
              <a:r>
                <a:rPr lang="en-GB" sz="1200" dirty="0"/>
                <a:t>Fall prevention </a:t>
              </a:r>
            </a:p>
            <a:p>
              <a:r>
                <a:rPr lang="en-GB" sz="1200" dirty="0"/>
                <a:t>Physical resilience</a:t>
              </a:r>
            </a:p>
          </p:txBody>
        </p:sp>
      </p:grpSp>
    </p:spTree>
    <p:extLst>
      <p:ext uri="{BB962C8B-B14F-4D97-AF65-F5344CB8AC3E}">
        <p14:creationId xmlns:p14="http://schemas.microsoft.com/office/powerpoint/2010/main" val="55313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CBBD86-E916-40B3-A4E2-563E77A5BB7B}"/>
              </a:ext>
            </a:extLst>
          </p:cNvPr>
          <p:cNvSpPr>
            <a:spLocks noGrp="1"/>
          </p:cNvSpPr>
          <p:nvPr>
            <p:ph type="title"/>
          </p:nvPr>
        </p:nvSpPr>
        <p:spPr>
          <a:xfrm>
            <a:off x="686834" y="1153572"/>
            <a:ext cx="3200400" cy="4461163"/>
          </a:xfrm>
        </p:spPr>
        <p:txBody>
          <a:bodyPr>
            <a:normAutofit/>
          </a:bodyPr>
          <a:lstStyle/>
          <a:p>
            <a:r>
              <a:rPr lang="en-GB">
                <a:solidFill>
                  <a:srgbClr val="FFFFFF"/>
                </a:solidFill>
              </a:rPr>
              <a:t>Conclusions </a:t>
            </a:r>
          </a:p>
        </p:txBody>
      </p:sp>
      <p:sp>
        <p:nvSpPr>
          <p:cNvPr id="19" name="Arc 1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A2E3A5C-CF39-40D0-AB6D-46597463970A}"/>
              </a:ext>
            </a:extLst>
          </p:cNvPr>
          <p:cNvSpPr>
            <a:spLocks noGrp="1"/>
          </p:cNvSpPr>
          <p:nvPr>
            <p:ph idx="1"/>
          </p:nvPr>
        </p:nvSpPr>
        <p:spPr>
          <a:xfrm>
            <a:off x="4447308" y="591344"/>
            <a:ext cx="6906491" cy="5585619"/>
          </a:xfrm>
        </p:spPr>
        <p:txBody>
          <a:bodyPr anchor="ctr">
            <a:normAutofit/>
          </a:bodyPr>
          <a:lstStyle/>
          <a:p>
            <a:pPr marL="0" indent="0">
              <a:buNone/>
            </a:pPr>
            <a:r>
              <a:rPr lang="en-GB" sz="2000" dirty="0"/>
              <a:t>This review has highlighted the differences between outputs and outcomes and identified 4 areas of wellbeing typically assessed when evaluating a VSCSE service. </a:t>
            </a:r>
          </a:p>
          <a:p>
            <a:pPr marL="0" indent="0">
              <a:buNone/>
            </a:pPr>
            <a:r>
              <a:rPr lang="en-GB" sz="2000" dirty="0"/>
              <a:t>Using validated well-being measurements can be instrumental for demonstrating meaningful impact within VCSE services providing support for the older population. </a:t>
            </a:r>
          </a:p>
          <a:p>
            <a:pPr marL="0" indent="0">
              <a:buNone/>
            </a:pPr>
            <a:r>
              <a:rPr lang="en-GB" sz="2000" dirty="0"/>
              <a:t>Measuring, tracking and promoting holistic well-being can be useful for multiple stakeholders involved in disease prevention and health promotion, along with individual and community resilience. </a:t>
            </a:r>
          </a:p>
          <a:p>
            <a:pPr marL="0" indent="0">
              <a:buNone/>
            </a:pPr>
            <a:r>
              <a:rPr lang="en-GB" sz="2000" dirty="0"/>
              <a:t>Tracking these outcomes effectively is pivotal for securing ongoing funding which enables the continuation of vital VCSE services. </a:t>
            </a:r>
          </a:p>
        </p:txBody>
      </p:sp>
    </p:spTree>
    <p:extLst>
      <p:ext uri="{BB962C8B-B14F-4D97-AF65-F5344CB8AC3E}">
        <p14:creationId xmlns:p14="http://schemas.microsoft.com/office/powerpoint/2010/main" val="1653208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176</TotalTime>
  <Words>810</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CAVEAT  Literature Review Findings </vt:lpstr>
      <vt:lpstr>A literature search was conducted to understand how VCSE organisations working with the older population show their impact. </vt:lpstr>
      <vt:lpstr>Holistic Evaluation Framework</vt:lpstr>
      <vt:lpstr>PowerPoint Presentation</vt:lpstr>
      <vt:lpstr>PowerPoint Presentation</vt:lpstr>
      <vt:lpstr>This diagram visually represents key components of the term ‘well-being’ that are used in evaluations. </vt:lpstr>
      <vt:lpstr>Conclusions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Monkhouse</dc:creator>
  <cp:lastModifiedBy>Jenny Monkhouse</cp:lastModifiedBy>
  <cp:revision>10</cp:revision>
  <dcterms:created xsi:type="dcterms:W3CDTF">2022-02-11T10:30:14Z</dcterms:created>
  <dcterms:modified xsi:type="dcterms:W3CDTF">2022-02-14T10:45:59Z</dcterms:modified>
</cp:coreProperties>
</file>